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7200900" cy="10440988"/>
  <p:notesSz cx="6735763" cy="9866313"/>
  <p:defaultTextStyle>
    <a:defPPr>
      <a:defRPr lang="ja-JP"/>
    </a:defPPr>
    <a:lvl1pPr marL="0" algn="l" defTabSz="914278" rtl="0" eaLnBrk="1" latinLnBrk="0" hangingPunct="1">
      <a:defRPr kumimoji="1" sz="1800" kern="1200">
        <a:solidFill>
          <a:schemeClr val="tx1"/>
        </a:solidFill>
        <a:latin typeface="+mn-lt"/>
        <a:ea typeface="+mn-ea"/>
        <a:cs typeface="+mn-cs"/>
      </a:defRPr>
    </a:lvl1pPr>
    <a:lvl2pPr marL="457139" algn="l" defTabSz="914278" rtl="0" eaLnBrk="1" latinLnBrk="0" hangingPunct="1">
      <a:defRPr kumimoji="1" sz="1800" kern="1200">
        <a:solidFill>
          <a:schemeClr val="tx1"/>
        </a:solidFill>
        <a:latin typeface="+mn-lt"/>
        <a:ea typeface="+mn-ea"/>
        <a:cs typeface="+mn-cs"/>
      </a:defRPr>
    </a:lvl2pPr>
    <a:lvl3pPr marL="914278" algn="l" defTabSz="914278" rtl="0" eaLnBrk="1" latinLnBrk="0" hangingPunct="1">
      <a:defRPr kumimoji="1" sz="1800" kern="1200">
        <a:solidFill>
          <a:schemeClr val="tx1"/>
        </a:solidFill>
        <a:latin typeface="+mn-lt"/>
        <a:ea typeface="+mn-ea"/>
        <a:cs typeface="+mn-cs"/>
      </a:defRPr>
    </a:lvl3pPr>
    <a:lvl4pPr marL="1371416" algn="l" defTabSz="914278" rtl="0" eaLnBrk="1" latinLnBrk="0" hangingPunct="1">
      <a:defRPr kumimoji="1" sz="1800" kern="1200">
        <a:solidFill>
          <a:schemeClr val="tx1"/>
        </a:solidFill>
        <a:latin typeface="+mn-lt"/>
        <a:ea typeface="+mn-ea"/>
        <a:cs typeface="+mn-cs"/>
      </a:defRPr>
    </a:lvl4pPr>
    <a:lvl5pPr marL="1828555" algn="l" defTabSz="914278" rtl="0" eaLnBrk="1" latinLnBrk="0" hangingPunct="1">
      <a:defRPr kumimoji="1" sz="1800" kern="1200">
        <a:solidFill>
          <a:schemeClr val="tx1"/>
        </a:solidFill>
        <a:latin typeface="+mn-lt"/>
        <a:ea typeface="+mn-ea"/>
        <a:cs typeface="+mn-cs"/>
      </a:defRPr>
    </a:lvl5pPr>
    <a:lvl6pPr marL="2285695" algn="l" defTabSz="914278" rtl="0" eaLnBrk="1" latinLnBrk="0" hangingPunct="1">
      <a:defRPr kumimoji="1" sz="1800" kern="1200">
        <a:solidFill>
          <a:schemeClr val="tx1"/>
        </a:solidFill>
        <a:latin typeface="+mn-lt"/>
        <a:ea typeface="+mn-ea"/>
        <a:cs typeface="+mn-cs"/>
      </a:defRPr>
    </a:lvl6pPr>
    <a:lvl7pPr marL="2742834" algn="l" defTabSz="914278" rtl="0" eaLnBrk="1" latinLnBrk="0" hangingPunct="1">
      <a:defRPr kumimoji="1" sz="1800" kern="1200">
        <a:solidFill>
          <a:schemeClr val="tx1"/>
        </a:solidFill>
        <a:latin typeface="+mn-lt"/>
        <a:ea typeface="+mn-ea"/>
        <a:cs typeface="+mn-cs"/>
      </a:defRPr>
    </a:lvl7pPr>
    <a:lvl8pPr marL="3199973" algn="l" defTabSz="914278" rtl="0" eaLnBrk="1" latinLnBrk="0" hangingPunct="1">
      <a:defRPr kumimoji="1" sz="1800" kern="1200">
        <a:solidFill>
          <a:schemeClr val="tx1"/>
        </a:solidFill>
        <a:latin typeface="+mn-lt"/>
        <a:ea typeface="+mn-ea"/>
        <a:cs typeface="+mn-cs"/>
      </a:defRPr>
    </a:lvl8pPr>
    <a:lvl9pPr marL="3657111" algn="l" defTabSz="914278"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9">
          <p15:clr>
            <a:srgbClr val="A4A3A4"/>
          </p15:clr>
        </p15:guide>
        <p15:guide id="2" pos="22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BC27"/>
    <a:srgbClr val="00863D"/>
    <a:srgbClr val="00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8" autoAdjust="0"/>
    <p:restoredTop sz="94707" autoAdjust="0"/>
  </p:normalViewPr>
  <p:slideViewPr>
    <p:cSldViewPr>
      <p:cViewPr>
        <p:scale>
          <a:sx n="106" d="100"/>
          <a:sy n="106" d="100"/>
        </p:scale>
        <p:origin x="1878" y="-4086"/>
      </p:cViewPr>
      <p:guideLst>
        <p:guide orient="horz" pos="3289"/>
        <p:guide pos="226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4"/>
            <a:ext cx="2918830" cy="493316"/>
          </a:xfrm>
          <a:prstGeom prst="rect">
            <a:avLst/>
          </a:prstGeom>
        </p:spPr>
        <p:txBody>
          <a:bodyPr vert="horz" lIns="90716" tIns="45358" rIns="90716" bIns="45358"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81" y="4"/>
            <a:ext cx="2918830" cy="493316"/>
          </a:xfrm>
          <a:prstGeom prst="rect">
            <a:avLst/>
          </a:prstGeom>
        </p:spPr>
        <p:txBody>
          <a:bodyPr vert="horz" lIns="90716" tIns="45358" rIns="90716" bIns="45358" rtlCol="0"/>
          <a:lstStyle>
            <a:lvl1pPr algn="r">
              <a:defRPr sz="1200"/>
            </a:lvl1pPr>
          </a:lstStyle>
          <a:p>
            <a:fld id="{13A57C1F-DA19-43CB-BB4E-FD89F39FE28B}" type="datetimeFigureOut">
              <a:rPr kumimoji="1" lang="ja-JP" altLang="en-US" smtClean="0"/>
              <a:t>2026/6/20</a:t>
            </a:fld>
            <a:endParaRPr kumimoji="1" lang="ja-JP" altLang="en-US" dirty="0"/>
          </a:p>
        </p:txBody>
      </p:sp>
      <p:sp>
        <p:nvSpPr>
          <p:cNvPr id="4" name="スライド イメージ プレースホルダー 3"/>
          <p:cNvSpPr>
            <a:spLocks noGrp="1" noRot="1" noChangeAspect="1"/>
          </p:cNvSpPr>
          <p:nvPr>
            <p:ph type="sldImg" idx="2"/>
          </p:nvPr>
        </p:nvSpPr>
        <p:spPr>
          <a:xfrm>
            <a:off x="2092325" y="739775"/>
            <a:ext cx="2551113" cy="3700463"/>
          </a:xfrm>
          <a:prstGeom prst="rect">
            <a:avLst/>
          </a:prstGeom>
          <a:noFill/>
          <a:ln w="12700">
            <a:solidFill>
              <a:prstClr val="black"/>
            </a:solidFill>
          </a:ln>
        </p:spPr>
        <p:txBody>
          <a:bodyPr vert="horz" lIns="90716" tIns="45358" rIns="90716" bIns="45358" rtlCol="0" anchor="ctr"/>
          <a:lstStyle/>
          <a:p>
            <a:endParaRPr lang="ja-JP" altLang="en-US" dirty="0"/>
          </a:p>
        </p:txBody>
      </p:sp>
      <p:sp>
        <p:nvSpPr>
          <p:cNvPr id="5" name="ノート プレースホルダー 4"/>
          <p:cNvSpPr>
            <a:spLocks noGrp="1"/>
          </p:cNvSpPr>
          <p:nvPr>
            <p:ph type="body" sz="quarter" idx="3"/>
          </p:nvPr>
        </p:nvSpPr>
        <p:spPr>
          <a:xfrm>
            <a:off x="673577" y="4686503"/>
            <a:ext cx="5388610" cy="4439841"/>
          </a:xfrm>
          <a:prstGeom prst="rect">
            <a:avLst/>
          </a:prstGeom>
        </p:spPr>
        <p:txBody>
          <a:bodyPr vert="horz" lIns="90716" tIns="45358" rIns="90716" bIns="4535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371289"/>
            <a:ext cx="2918830" cy="493316"/>
          </a:xfrm>
          <a:prstGeom prst="rect">
            <a:avLst/>
          </a:prstGeom>
        </p:spPr>
        <p:txBody>
          <a:bodyPr vert="horz" lIns="90716" tIns="45358" rIns="90716" bIns="45358"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81" y="9371289"/>
            <a:ext cx="2918830" cy="493316"/>
          </a:xfrm>
          <a:prstGeom prst="rect">
            <a:avLst/>
          </a:prstGeom>
        </p:spPr>
        <p:txBody>
          <a:bodyPr vert="horz" lIns="90716" tIns="45358" rIns="90716" bIns="45358" rtlCol="0" anchor="b"/>
          <a:lstStyle>
            <a:lvl1pPr algn="r">
              <a:defRPr sz="1200"/>
            </a:lvl1pPr>
          </a:lstStyle>
          <a:p>
            <a:fld id="{C32027CF-C889-4F0B-8339-CFA1BA6170DD}" type="slidenum">
              <a:rPr kumimoji="1" lang="ja-JP" altLang="en-US" smtClean="0"/>
              <a:t>‹#›</a:t>
            </a:fld>
            <a:endParaRPr kumimoji="1" lang="ja-JP" altLang="en-US" dirty="0"/>
          </a:p>
        </p:txBody>
      </p:sp>
    </p:spTree>
    <p:extLst>
      <p:ext uri="{BB962C8B-B14F-4D97-AF65-F5344CB8AC3E}">
        <p14:creationId xmlns:p14="http://schemas.microsoft.com/office/powerpoint/2010/main" val="3720506695"/>
      </p:ext>
    </p:extLst>
  </p:cSld>
  <p:clrMap bg1="lt1" tx1="dk1" bg2="lt2" tx2="dk2" accent1="accent1" accent2="accent2" accent3="accent3" accent4="accent4" accent5="accent5" accent6="accent6" hlink="hlink" folHlink="folHlink"/>
  <p:notesStyle>
    <a:lvl1pPr marL="0" algn="l" defTabSz="914278" rtl="0" eaLnBrk="1" latinLnBrk="0" hangingPunct="1">
      <a:defRPr kumimoji="1" sz="1200" kern="1200">
        <a:solidFill>
          <a:schemeClr val="tx1"/>
        </a:solidFill>
        <a:latin typeface="+mn-lt"/>
        <a:ea typeface="+mn-ea"/>
        <a:cs typeface="+mn-cs"/>
      </a:defRPr>
    </a:lvl1pPr>
    <a:lvl2pPr marL="457139" algn="l" defTabSz="914278" rtl="0" eaLnBrk="1" latinLnBrk="0" hangingPunct="1">
      <a:defRPr kumimoji="1" sz="1200" kern="1200">
        <a:solidFill>
          <a:schemeClr val="tx1"/>
        </a:solidFill>
        <a:latin typeface="+mn-lt"/>
        <a:ea typeface="+mn-ea"/>
        <a:cs typeface="+mn-cs"/>
      </a:defRPr>
    </a:lvl2pPr>
    <a:lvl3pPr marL="914278" algn="l" defTabSz="914278" rtl="0" eaLnBrk="1" latinLnBrk="0" hangingPunct="1">
      <a:defRPr kumimoji="1" sz="1200" kern="1200">
        <a:solidFill>
          <a:schemeClr val="tx1"/>
        </a:solidFill>
        <a:latin typeface="+mn-lt"/>
        <a:ea typeface="+mn-ea"/>
        <a:cs typeface="+mn-cs"/>
      </a:defRPr>
    </a:lvl3pPr>
    <a:lvl4pPr marL="1371416" algn="l" defTabSz="914278" rtl="0" eaLnBrk="1" latinLnBrk="0" hangingPunct="1">
      <a:defRPr kumimoji="1" sz="1200" kern="1200">
        <a:solidFill>
          <a:schemeClr val="tx1"/>
        </a:solidFill>
        <a:latin typeface="+mn-lt"/>
        <a:ea typeface="+mn-ea"/>
        <a:cs typeface="+mn-cs"/>
      </a:defRPr>
    </a:lvl4pPr>
    <a:lvl5pPr marL="1828555" algn="l" defTabSz="914278" rtl="0" eaLnBrk="1" latinLnBrk="0" hangingPunct="1">
      <a:defRPr kumimoji="1" sz="1200" kern="1200">
        <a:solidFill>
          <a:schemeClr val="tx1"/>
        </a:solidFill>
        <a:latin typeface="+mn-lt"/>
        <a:ea typeface="+mn-ea"/>
        <a:cs typeface="+mn-cs"/>
      </a:defRPr>
    </a:lvl5pPr>
    <a:lvl6pPr marL="2285695" algn="l" defTabSz="914278" rtl="0" eaLnBrk="1" latinLnBrk="0" hangingPunct="1">
      <a:defRPr kumimoji="1" sz="1200" kern="1200">
        <a:solidFill>
          <a:schemeClr val="tx1"/>
        </a:solidFill>
        <a:latin typeface="+mn-lt"/>
        <a:ea typeface="+mn-ea"/>
        <a:cs typeface="+mn-cs"/>
      </a:defRPr>
    </a:lvl6pPr>
    <a:lvl7pPr marL="2742834" algn="l" defTabSz="914278" rtl="0" eaLnBrk="1" latinLnBrk="0" hangingPunct="1">
      <a:defRPr kumimoji="1" sz="1200" kern="1200">
        <a:solidFill>
          <a:schemeClr val="tx1"/>
        </a:solidFill>
        <a:latin typeface="+mn-lt"/>
        <a:ea typeface="+mn-ea"/>
        <a:cs typeface="+mn-cs"/>
      </a:defRPr>
    </a:lvl7pPr>
    <a:lvl8pPr marL="3199973" algn="l" defTabSz="914278" rtl="0" eaLnBrk="1" latinLnBrk="0" hangingPunct="1">
      <a:defRPr kumimoji="1" sz="1200" kern="1200">
        <a:solidFill>
          <a:schemeClr val="tx1"/>
        </a:solidFill>
        <a:latin typeface="+mn-lt"/>
        <a:ea typeface="+mn-ea"/>
        <a:cs typeface="+mn-cs"/>
      </a:defRPr>
    </a:lvl8pPr>
    <a:lvl9pPr marL="3657111" algn="l" defTabSz="914278"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3D0A6-1E9E-07E8-85C6-4135FF6F01B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324C129-5A11-EE7D-B70B-A6254D7A8A7F}"/>
              </a:ext>
            </a:extLst>
          </p:cNvPr>
          <p:cNvSpPr>
            <a:spLocks noGrp="1" noRot="1" noChangeAspect="1"/>
          </p:cNvSpPr>
          <p:nvPr>
            <p:ph type="sldImg"/>
          </p:nvPr>
        </p:nvSpPr>
        <p:spPr>
          <a:xfrm>
            <a:off x="2092325" y="739775"/>
            <a:ext cx="2551113" cy="3700463"/>
          </a:xfrm>
        </p:spPr>
      </p:sp>
      <p:sp>
        <p:nvSpPr>
          <p:cNvPr id="3" name="ノート プレースホルダー 2">
            <a:extLst>
              <a:ext uri="{FF2B5EF4-FFF2-40B4-BE49-F238E27FC236}">
                <a16:creationId xmlns:a16="http://schemas.microsoft.com/office/drawing/2014/main" id="{08ACD43F-91C1-9E97-4D7B-09CC90E21AD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BBAF491-40B9-AAD9-8530-3EB68805E0CE}"/>
              </a:ext>
            </a:extLst>
          </p:cNvPr>
          <p:cNvSpPr>
            <a:spLocks noGrp="1"/>
          </p:cNvSpPr>
          <p:nvPr>
            <p:ph type="sldNum" sz="quarter" idx="10"/>
          </p:nvPr>
        </p:nvSpPr>
        <p:spPr/>
        <p:txBody>
          <a:bodyPr/>
          <a:lstStyle/>
          <a:p>
            <a:fld id="{C32027CF-C889-4F0B-8339-CFA1BA6170DD}" type="slidenum">
              <a:rPr kumimoji="1" lang="ja-JP" altLang="en-US" smtClean="0"/>
              <a:t>1</a:t>
            </a:fld>
            <a:endParaRPr kumimoji="1" lang="ja-JP" altLang="en-US" dirty="0"/>
          </a:p>
        </p:txBody>
      </p:sp>
    </p:spTree>
    <p:extLst>
      <p:ext uri="{BB962C8B-B14F-4D97-AF65-F5344CB8AC3E}">
        <p14:creationId xmlns:p14="http://schemas.microsoft.com/office/powerpoint/2010/main" val="183586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0070" y="3243479"/>
            <a:ext cx="6120765" cy="2238046"/>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80135" y="5916564"/>
            <a:ext cx="5040631" cy="2668252"/>
          </a:xfrm>
        </p:spPr>
        <p:txBody>
          <a:bodyPr/>
          <a:lstStyle>
            <a:lvl1pPr marL="0" indent="0" algn="ctr">
              <a:buNone/>
              <a:defRPr>
                <a:solidFill>
                  <a:schemeClr val="tx1">
                    <a:tint val="75000"/>
                  </a:schemeClr>
                </a:solidFill>
              </a:defRPr>
            </a:lvl1pPr>
            <a:lvl2pPr marL="457139" indent="0" algn="ctr">
              <a:buNone/>
              <a:defRPr>
                <a:solidFill>
                  <a:schemeClr val="tx1">
                    <a:tint val="75000"/>
                  </a:schemeClr>
                </a:solidFill>
              </a:defRPr>
            </a:lvl2pPr>
            <a:lvl3pPr marL="914278" indent="0" algn="ctr">
              <a:buNone/>
              <a:defRPr>
                <a:solidFill>
                  <a:schemeClr val="tx1">
                    <a:tint val="75000"/>
                  </a:schemeClr>
                </a:solidFill>
              </a:defRPr>
            </a:lvl3pPr>
            <a:lvl4pPr marL="1371416" indent="0" algn="ctr">
              <a:buNone/>
              <a:defRPr>
                <a:solidFill>
                  <a:schemeClr val="tx1">
                    <a:tint val="75000"/>
                  </a:schemeClr>
                </a:solidFill>
              </a:defRPr>
            </a:lvl4pPr>
            <a:lvl5pPr marL="1828555" indent="0" algn="ctr">
              <a:buNone/>
              <a:defRPr>
                <a:solidFill>
                  <a:schemeClr val="tx1">
                    <a:tint val="75000"/>
                  </a:schemeClr>
                </a:solidFill>
              </a:defRPr>
            </a:lvl5pPr>
            <a:lvl6pPr marL="2285695" indent="0" algn="ctr">
              <a:buNone/>
              <a:defRPr>
                <a:solidFill>
                  <a:schemeClr val="tx1">
                    <a:tint val="75000"/>
                  </a:schemeClr>
                </a:solidFill>
              </a:defRPr>
            </a:lvl6pPr>
            <a:lvl7pPr marL="2742834" indent="0" algn="ctr">
              <a:buNone/>
              <a:defRPr>
                <a:solidFill>
                  <a:schemeClr val="tx1">
                    <a:tint val="75000"/>
                  </a:schemeClr>
                </a:solidFill>
              </a:defRPr>
            </a:lvl7pPr>
            <a:lvl8pPr marL="3199973" indent="0" algn="ctr">
              <a:buNone/>
              <a:defRPr>
                <a:solidFill>
                  <a:schemeClr val="tx1">
                    <a:tint val="75000"/>
                  </a:schemeClr>
                </a:solidFill>
              </a:defRPr>
            </a:lvl8pPr>
            <a:lvl9pPr marL="365711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DB2AF05-92F1-49D0-BC51-400020780F26}" type="datetimeFigureOut">
              <a:rPr kumimoji="1" lang="ja-JP" altLang="en-US" smtClean="0"/>
              <a:t>2026/6/20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87954E8-270C-4A07-8B9F-43CD5F0B51D4}" type="slidenum">
              <a:rPr kumimoji="1" lang="ja-JP" altLang="en-US" smtClean="0"/>
              <a:t>‹#›</a:t>
            </a:fld>
            <a:endParaRPr kumimoji="1" lang="ja-JP" altLang="en-US" dirty="0"/>
          </a:p>
        </p:txBody>
      </p:sp>
    </p:spTree>
    <p:extLst>
      <p:ext uri="{BB962C8B-B14F-4D97-AF65-F5344CB8AC3E}">
        <p14:creationId xmlns:p14="http://schemas.microsoft.com/office/powerpoint/2010/main" val="2819656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B2AF05-92F1-49D0-BC51-400020780F26}" type="datetimeFigureOut">
              <a:rPr kumimoji="1" lang="ja-JP" altLang="en-US" smtClean="0"/>
              <a:t>2026/6/20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87954E8-270C-4A07-8B9F-43CD5F0B51D4}" type="slidenum">
              <a:rPr kumimoji="1" lang="ja-JP" altLang="en-US" smtClean="0"/>
              <a:t>‹#›</a:t>
            </a:fld>
            <a:endParaRPr kumimoji="1" lang="ja-JP" altLang="en-US" dirty="0"/>
          </a:p>
        </p:txBody>
      </p:sp>
    </p:spTree>
    <p:extLst>
      <p:ext uri="{BB962C8B-B14F-4D97-AF65-F5344CB8AC3E}">
        <p14:creationId xmlns:p14="http://schemas.microsoft.com/office/powerpoint/2010/main" val="269724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220653" y="418128"/>
            <a:ext cx="1620203" cy="8908676"/>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60045" y="418128"/>
            <a:ext cx="4740593" cy="8908676"/>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B2AF05-92F1-49D0-BC51-400020780F26}" type="datetimeFigureOut">
              <a:rPr kumimoji="1" lang="ja-JP" altLang="en-US" smtClean="0"/>
              <a:t>2026/6/20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87954E8-270C-4A07-8B9F-43CD5F0B51D4}" type="slidenum">
              <a:rPr kumimoji="1" lang="ja-JP" altLang="en-US" smtClean="0"/>
              <a:t>‹#›</a:t>
            </a:fld>
            <a:endParaRPr kumimoji="1" lang="ja-JP" altLang="en-US" dirty="0"/>
          </a:p>
        </p:txBody>
      </p:sp>
    </p:spTree>
    <p:extLst>
      <p:ext uri="{BB962C8B-B14F-4D97-AF65-F5344CB8AC3E}">
        <p14:creationId xmlns:p14="http://schemas.microsoft.com/office/powerpoint/2010/main" val="4002876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B2AF05-92F1-49D0-BC51-400020780F26}" type="datetimeFigureOut">
              <a:rPr kumimoji="1" lang="ja-JP" altLang="en-US" smtClean="0"/>
              <a:t>2026/6/20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87954E8-270C-4A07-8B9F-43CD5F0B51D4}" type="slidenum">
              <a:rPr kumimoji="1" lang="ja-JP" altLang="en-US" smtClean="0"/>
              <a:t>‹#›</a:t>
            </a:fld>
            <a:endParaRPr kumimoji="1" lang="ja-JP" altLang="en-US" dirty="0"/>
          </a:p>
        </p:txBody>
      </p:sp>
    </p:spTree>
    <p:extLst>
      <p:ext uri="{BB962C8B-B14F-4D97-AF65-F5344CB8AC3E}">
        <p14:creationId xmlns:p14="http://schemas.microsoft.com/office/powerpoint/2010/main" val="2171223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68824" y="6709302"/>
            <a:ext cx="6120765" cy="2073696"/>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68824" y="4425340"/>
            <a:ext cx="6120765" cy="2283966"/>
          </a:xfrm>
        </p:spPr>
        <p:txBody>
          <a:bodyPr anchor="b"/>
          <a:lstStyle>
            <a:lvl1pPr marL="0" indent="0">
              <a:buNone/>
              <a:defRPr sz="2000">
                <a:solidFill>
                  <a:schemeClr val="tx1">
                    <a:tint val="75000"/>
                  </a:schemeClr>
                </a:solidFill>
              </a:defRPr>
            </a:lvl1pPr>
            <a:lvl2pPr marL="457139" indent="0">
              <a:buNone/>
              <a:defRPr sz="1800">
                <a:solidFill>
                  <a:schemeClr val="tx1">
                    <a:tint val="75000"/>
                  </a:schemeClr>
                </a:solidFill>
              </a:defRPr>
            </a:lvl2pPr>
            <a:lvl3pPr marL="914278" indent="0">
              <a:buNone/>
              <a:defRPr sz="1600">
                <a:solidFill>
                  <a:schemeClr val="tx1">
                    <a:tint val="75000"/>
                  </a:schemeClr>
                </a:solidFill>
              </a:defRPr>
            </a:lvl3pPr>
            <a:lvl4pPr marL="1371416" indent="0">
              <a:buNone/>
              <a:defRPr sz="1400">
                <a:solidFill>
                  <a:schemeClr val="tx1">
                    <a:tint val="75000"/>
                  </a:schemeClr>
                </a:solidFill>
              </a:defRPr>
            </a:lvl4pPr>
            <a:lvl5pPr marL="1828555" indent="0">
              <a:buNone/>
              <a:defRPr sz="1400">
                <a:solidFill>
                  <a:schemeClr val="tx1">
                    <a:tint val="75000"/>
                  </a:schemeClr>
                </a:solidFill>
              </a:defRPr>
            </a:lvl5pPr>
            <a:lvl6pPr marL="2285695" indent="0">
              <a:buNone/>
              <a:defRPr sz="1400">
                <a:solidFill>
                  <a:schemeClr val="tx1">
                    <a:tint val="75000"/>
                  </a:schemeClr>
                </a:solidFill>
              </a:defRPr>
            </a:lvl6pPr>
            <a:lvl7pPr marL="2742834" indent="0">
              <a:buNone/>
              <a:defRPr sz="1400">
                <a:solidFill>
                  <a:schemeClr val="tx1">
                    <a:tint val="75000"/>
                  </a:schemeClr>
                </a:solidFill>
              </a:defRPr>
            </a:lvl7pPr>
            <a:lvl8pPr marL="3199973" indent="0">
              <a:buNone/>
              <a:defRPr sz="1400">
                <a:solidFill>
                  <a:schemeClr val="tx1">
                    <a:tint val="75000"/>
                  </a:schemeClr>
                </a:solidFill>
              </a:defRPr>
            </a:lvl8pPr>
            <a:lvl9pPr marL="3657111"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DB2AF05-92F1-49D0-BC51-400020780F26}" type="datetimeFigureOut">
              <a:rPr kumimoji="1" lang="ja-JP" altLang="en-US" smtClean="0"/>
              <a:t>2026/6/20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87954E8-270C-4A07-8B9F-43CD5F0B51D4}" type="slidenum">
              <a:rPr kumimoji="1" lang="ja-JP" altLang="en-US" smtClean="0"/>
              <a:t>‹#›</a:t>
            </a:fld>
            <a:endParaRPr kumimoji="1" lang="ja-JP" altLang="en-US" dirty="0"/>
          </a:p>
        </p:txBody>
      </p:sp>
    </p:spTree>
    <p:extLst>
      <p:ext uri="{BB962C8B-B14F-4D97-AF65-F5344CB8AC3E}">
        <p14:creationId xmlns:p14="http://schemas.microsoft.com/office/powerpoint/2010/main" val="352255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60045" y="2436236"/>
            <a:ext cx="318039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660458" y="2436236"/>
            <a:ext cx="3180397" cy="68905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DB2AF05-92F1-49D0-BC51-400020780F26}" type="datetimeFigureOut">
              <a:rPr kumimoji="1" lang="ja-JP" altLang="en-US" smtClean="0"/>
              <a:t>2026/6/20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87954E8-270C-4A07-8B9F-43CD5F0B51D4}" type="slidenum">
              <a:rPr kumimoji="1" lang="ja-JP" altLang="en-US" smtClean="0"/>
              <a:t>‹#›</a:t>
            </a:fld>
            <a:endParaRPr kumimoji="1" lang="ja-JP" altLang="en-US" dirty="0"/>
          </a:p>
        </p:txBody>
      </p:sp>
    </p:spTree>
    <p:extLst>
      <p:ext uri="{BB962C8B-B14F-4D97-AF65-F5344CB8AC3E}">
        <p14:creationId xmlns:p14="http://schemas.microsoft.com/office/powerpoint/2010/main" val="282578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60049" y="2337140"/>
            <a:ext cx="3181648" cy="974008"/>
          </a:xfrm>
        </p:spPr>
        <p:txBody>
          <a:bodyPr anchor="b"/>
          <a:lstStyle>
            <a:lvl1pPr marL="0" indent="0">
              <a:buNone/>
              <a:defRPr sz="2400" b="1"/>
            </a:lvl1pPr>
            <a:lvl2pPr marL="457139" indent="0">
              <a:buNone/>
              <a:defRPr sz="2000" b="1"/>
            </a:lvl2pPr>
            <a:lvl3pPr marL="914278" indent="0">
              <a:buNone/>
              <a:defRPr sz="1800" b="1"/>
            </a:lvl3pPr>
            <a:lvl4pPr marL="1371416" indent="0">
              <a:buNone/>
              <a:defRPr sz="1600" b="1"/>
            </a:lvl4pPr>
            <a:lvl5pPr marL="1828555" indent="0">
              <a:buNone/>
              <a:defRPr sz="1600" b="1"/>
            </a:lvl5pPr>
            <a:lvl6pPr marL="2285695" indent="0">
              <a:buNone/>
              <a:defRPr sz="1600" b="1"/>
            </a:lvl6pPr>
            <a:lvl7pPr marL="2742834" indent="0">
              <a:buNone/>
              <a:defRPr sz="1600" b="1"/>
            </a:lvl7pPr>
            <a:lvl8pPr marL="3199973" indent="0">
              <a:buNone/>
              <a:defRPr sz="1600" b="1"/>
            </a:lvl8pPr>
            <a:lvl9pPr marL="3657111"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60049" y="3311147"/>
            <a:ext cx="3181648" cy="6015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657961" y="2337140"/>
            <a:ext cx="3182898" cy="974008"/>
          </a:xfrm>
        </p:spPr>
        <p:txBody>
          <a:bodyPr anchor="b"/>
          <a:lstStyle>
            <a:lvl1pPr marL="0" indent="0">
              <a:buNone/>
              <a:defRPr sz="2400" b="1"/>
            </a:lvl1pPr>
            <a:lvl2pPr marL="457139" indent="0">
              <a:buNone/>
              <a:defRPr sz="2000" b="1"/>
            </a:lvl2pPr>
            <a:lvl3pPr marL="914278" indent="0">
              <a:buNone/>
              <a:defRPr sz="1800" b="1"/>
            </a:lvl3pPr>
            <a:lvl4pPr marL="1371416" indent="0">
              <a:buNone/>
              <a:defRPr sz="1600" b="1"/>
            </a:lvl4pPr>
            <a:lvl5pPr marL="1828555" indent="0">
              <a:buNone/>
              <a:defRPr sz="1600" b="1"/>
            </a:lvl5pPr>
            <a:lvl6pPr marL="2285695" indent="0">
              <a:buNone/>
              <a:defRPr sz="1600" b="1"/>
            </a:lvl6pPr>
            <a:lvl7pPr marL="2742834" indent="0">
              <a:buNone/>
              <a:defRPr sz="1600" b="1"/>
            </a:lvl7pPr>
            <a:lvl8pPr marL="3199973" indent="0">
              <a:buNone/>
              <a:defRPr sz="1600" b="1"/>
            </a:lvl8pPr>
            <a:lvl9pPr marL="3657111"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657961" y="3311147"/>
            <a:ext cx="3182898" cy="6015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DB2AF05-92F1-49D0-BC51-400020780F26}" type="datetimeFigureOut">
              <a:rPr kumimoji="1" lang="ja-JP" altLang="en-US" smtClean="0"/>
              <a:t>2026/6/20</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C87954E8-270C-4A07-8B9F-43CD5F0B51D4}" type="slidenum">
              <a:rPr kumimoji="1" lang="ja-JP" altLang="en-US" smtClean="0"/>
              <a:t>‹#›</a:t>
            </a:fld>
            <a:endParaRPr kumimoji="1" lang="ja-JP" altLang="en-US" dirty="0"/>
          </a:p>
        </p:txBody>
      </p:sp>
    </p:spTree>
    <p:extLst>
      <p:ext uri="{BB962C8B-B14F-4D97-AF65-F5344CB8AC3E}">
        <p14:creationId xmlns:p14="http://schemas.microsoft.com/office/powerpoint/2010/main" val="293148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DB2AF05-92F1-49D0-BC51-400020780F26}" type="datetimeFigureOut">
              <a:rPr kumimoji="1" lang="ja-JP" altLang="en-US" smtClean="0"/>
              <a:t>2026/6/20</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C87954E8-270C-4A07-8B9F-43CD5F0B51D4}" type="slidenum">
              <a:rPr kumimoji="1" lang="ja-JP" altLang="en-US" smtClean="0"/>
              <a:t>‹#›</a:t>
            </a:fld>
            <a:endParaRPr kumimoji="1" lang="ja-JP" altLang="en-US" dirty="0"/>
          </a:p>
        </p:txBody>
      </p:sp>
    </p:spTree>
    <p:extLst>
      <p:ext uri="{BB962C8B-B14F-4D97-AF65-F5344CB8AC3E}">
        <p14:creationId xmlns:p14="http://schemas.microsoft.com/office/powerpoint/2010/main" val="3001366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DB2AF05-92F1-49D0-BC51-400020780F26}" type="datetimeFigureOut">
              <a:rPr kumimoji="1" lang="ja-JP" altLang="en-US" smtClean="0"/>
              <a:t>2026/6/20</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C87954E8-270C-4A07-8B9F-43CD5F0B51D4}" type="slidenum">
              <a:rPr kumimoji="1" lang="ja-JP" altLang="en-US" smtClean="0"/>
              <a:t>‹#›</a:t>
            </a:fld>
            <a:endParaRPr kumimoji="1" lang="ja-JP" altLang="en-US" dirty="0"/>
          </a:p>
        </p:txBody>
      </p:sp>
    </p:spTree>
    <p:extLst>
      <p:ext uri="{BB962C8B-B14F-4D97-AF65-F5344CB8AC3E}">
        <p14:creationId xmlns:p14="http://schemas.microsoft.com/office/powerpoint/2010/main" val="3205956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9" y="415706"/>
            <a:ext cx="2369046" cy="1769168"/>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815358" y="415710"/>
            <a:ext cx="4025504" cy="891109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60049" y="2184878"/>
            <a:ext cx="2369046" cy="7141927"/>
          </a:xfrm>
        </p:spPr>
        <p:txBody>
          <a:bodyPr/>
          <a:lstStyle>
            <a:lvl1pPr marL="0" indent="0">
              <a:buNone/>
              <a:defRPr sz="1400"/>
            </a:lvl1pPr>
            <a:lvl2pPr marL="457139" indent="0">
              <a:buNone/>
              <a:defRPr sz="1200"/>
            </a:lvl2pPr>
            <a:lvl3pPr marL="914278" indent="0">
              <a:buNone/>
              <a:defRPr sz="900"/>
            </a:lvl3pPr>
            <a:lvl4pPr marL="1371416" indent="0">
              <a:buNone/>
              <a:defRPr sz="900"/>
            </a:lvl4pPr>
            <a:lvl5pPr marL="1828555" indent="0">
              <a:buNone/>
              <a:defRPr sz="900"/>
            </a:lvl5pPr>
            <a:lvl6pPr marL="2285695" indent="0">
              <a:buNone/>
              <a:defRPr sz="900"/>
            </a:lvl6pPr>
            <a:lvl7pPr marL="2742834" indent="0">
              <a:buNone/>
              <a:defRPr sz="900"/>
            </a:lvl7pPr>
            <a:lvl8pPr marL="3199973" indent="0">
              <a:buNone/>
              <a:defRPr sz="900"/>
            </a:lvl8pPr>
            <a:lvl9pPr marL="365711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DB2AF05-92F1-49D0-BC51-400020780F26}" type="datetimeFigureOut">
              <a:rPr kumimoji="1" lang="ja-JP" altLang="en-US" smtClean="0"/>
              <a:t>2026/6/20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87954E8-270C-4A07-8B9F-43CD5F0B51D4}" type="slidenum">
              <a:rPr kumimoji="1" lang="ja-JP" altLang="en-US" smtClean="0"/>
              <a:t>‹#›</a:t>
            </a:fld>
            <a:endParaRPr kumimoji="1" lang="ja-JP" altLang="en-US" dirty="0"/>
          </a:p>
        </p:txBody>
      </p:sp>
    </p:spTree>
    <p:extLst>
      <p:ext uri="{BB962C8B-B14F-4D97-AF65-F5344CB8AC3E}">
        <p14:creationId xmlns:p14="http://schemas.microsoft.com/office/powerpoint/2010/main" val="249800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11429" y="7308695"/>
            <a:ext cx="4320540" cy="862833"/>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411429" y="932922"/>
            <a:ext cx="4320540" cy="6264593"/>
          </a:xfrm>
        </p:spPr>
        <p:txBody>
          <a:bodyPr/>
          <a:lstStyle>
            <a:lvl1pPr marL="0" indent="0">
              <a:buNone/>
              <a:defRPr sz="3200"/>
            </a:lvl1pPr>
            <a:lvl2pPr marL="457139" indent="0">
              <a:buNone/>
              <a:defRPr sz="2800"/>
            </a:lvl2pPr>
            <a:lvl3pPr marL="914278" indent="0">
              <a:buNone/>
              <a:defRPr sz="2400"/>
            </a:lvl3pPr>
            <a:lvl4pPr marL="1371416" indent="0">
              <a:buNone/>
              <a:defRPr sz="2000"/>
            </a:lvl4pPr>
            <a:lvl5pPr marL="1828555" indent="0">
              <a:buNone/>
              <a:defRPr sz="2000"/>
            </a:lvl5pPr>
            <a:lvl6pPr marL="2285695" indent="0">
              <a:buNone/>
              <a:defRPr sz="2000"/>
            </a:lvl6pPr>
            <a:lvl7pPr marL="2742834" indent="0">
              <a:buNone/>
              <a:defRPr sz="2000"/>
            </a:lvl7pPr>
            <a:lvl8pPr marL="3199973" indent="0">
              <a:buNone/>
              <a:defRPr sz="2000"/>
            </a:lvl8pPr>
            <a:lvl9pPr marL="3657111"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411429" y="8171528"/>
            <a:ext cx="4320540" cy="1225365"/>
          </a:xfrm>
        </p:spPr>
        <p:txBody>
          <a:bodyPr/>
          <a:lstStyle>
            <a:lvl1pPr marL="0" indent="0">
              <a:buNone/>
              <a:defRPr sz="1400"/>
            </a:lvl1pPr>
            <a:lvl2pPr marL="457139" indent="0">
              <a:buNone/>
              <a:defRPr sz="1200"/>
            </a:lvl2pPr>
            <a:lvl3pPr marL="914278" indent="0">
              <a:buNone/>
              <a:defRPr sz="900"/>
            </a:lvl3pPr>
            <a:lvl4pPr marL="1371416" indent="0">
              <a:buNone/>
              <a:defRPr sz="900"/>
            </a:lvl4pPr>
            <a:lvl5pPr marL="1828555" indent="0">
              <a:buNone/>
              <a:defRPr sz="900"/>
            </a:lvl5pPr>
            <a:lvl6pPr marL="2285695" indent="0">
              <a:buNone/>
              <a:defRPr sz="900"/>
            </a:lvl6pPr>
            <a:lvl7pPr marL="2742834" indent="0">
              <a:buNone/>
              <a:defRPr sz="900"/>
            </a:lvl7pPr>
            <a:lvl8pPr marL="3199973" indent="0">
              <a:buNone/>
              <a:defRPr sz="900"/>
            </a:lvl8pPr>
            <a:lvl9pPr marL="365711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DB2AF05-92F1-49D0-BC51-400020780F26}" type="datetimeFigureOut">
              <a:rPr kumimoji="1" lang="ja-JP" altLang="en-US" smtClean="0"/>
              <a:t>2026/6/20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87954E8-270C-4A07-8B9F-43CD5F0B51D4}" type="slidenum">
              <a:rPr kumimoji="1" lang="ja-JP" altLang="en-US" smtClean="0"/>
              <a:t>‹#›</a:t>
            </a:fld>
            <a:endParaRPr kumimoji="1" lang="ja-JP" altLang="en-US" dirty="0"/>
          </a:p>
        </p:txBody>
      </p:sp>
    </p:spTree>
    <p:extLst>
      <p:ext uri="{BB962C8B-B14F-4D97-AF65-F5344CB8AC3E}">
        <p14:creationId xmlns:p14="http://schemas.microsoft.com/office/powerpoint/2010/main" val="864153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60048" y="418125"/>
            <a:ext cx="6480810" cy="1740164"/>
          </a:xfrm>
          <a:prstGeom prst="rect">
            <a:avLst/>
          </a:prstGeom>
        </p:spPr>
        <p:txBody>
          <a:bodyPr vert="horz" lIns="91428" tIns="45714" rIns="91428" bIns="45714"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60048" y="2436236"/>
            <a:ext cx="6480810" cy="6890569"/>
          </a:xfrm>
          <a:prstGeom prst="rect">
            <a:avLst/>
          </a:prstGeom>
        </p:spPr>
        <p:txBody>
          <a:bodyPr vert="horz" lIns="91428" tIns="45714" rIns="91428" bIns="45714"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60048" y="9677254"/>
            <a:ext cx="1680210" cy="555885"/>
          </a:xfrm>
          <a:prstGeom prst="rect">
            <a:avLst/>
          </a:prstGeom>
        </p:spPr>
        <p:txBody>
          <a:bodyPr vert="horz" lIns="91428" tIns="45714" rIns="91428" bIns="45714" rtlCol="0" anchor="ctr"/>
          <a:lstStyle>
            <a:lvl1pPr algn="l">
              <a:defRPr sz="1200">
                <a:solidFill>
                  <a:schemeClr val="tx1">
                    <a:tint val="75000"/>
                  </a:schemeClr>
                </a:solidFill>
              </a:defRPr>
            </a:lvl1pPr>
          </a:lstStyle>
          <a:p>
            <a:fld id="{BDB2AF05-92F1-49D0-BC51-400020780F26}" type="datetimeFigureOut">
              <a:rPr kumimoji="1" lang="ja-JP" altLang="en-US" smtClean="0"/>
              <a:t>2026/6/20</a:t>
            </a:fld>
            <a:endParaRPr kumimoji="1" lang="ja-JP" altLang="en-US" dirty="0"/>
          </a:p>
        </p:txBody>
      </p:sp>
      <p:sp>
        <p:nvSpPr>
          <p:cNvPr id="5" name="フッター プレースホルダー 4"/>
          <p:cNvSpPr>
            <a:spLocks noGrp="1"/>
          </p:cNvSpPr>
          <p:nvPr>
            <p:ph type="ftr" sz="quarter" idx="3"/>
          </p:nvPr>
        </p:nvSpPr>
        <p:spPr>
          <a:xfrm>
            <a:off x="2460310" y="9677254"/>
            <a:ext cx="2280285" cy="555885"/>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5160649" y="9677254"/>
            <a:ext cx="1680210" cy="555885"/>
          </a:xfrm>
          <a:prstGeom prst="rect">
            <a:avLst/>
          </a:prstGeom>
        </p:spPr>
        <p:txBody>
          <a:bodyPr vert="horz" lIns="91428" tIns="45714" rIns="91428" bIns="45714" rtlCol="0" anchor="ctr"/>
          <a:lstStyle>
            <a:lvl1pPr algn="r">
              <a:defRPr sz="1200">
                <a:solidFill>
                  <a:schemeClr val="tx1">
                    <a:tint val="75000"/>
                  </a:schemeClr>
                </a:solidFill>
              </a:defRPr>
            </a:lvl1pPr>
          </a:lstStyle>
          <a:p>
            <a:fld id="{C87954E8-270C-4A07-8B9F-43CD5F0B51D4}" type="slidenum">
              <a:rPr kumimoji="1" lang="ja-JP" altLang="en-US" smtClean="0"/>
              <a:t>‹#›</a:t>
            </a:fld>
            <a:endParaRPr kumimoji="1" lang="ja-JP" altLang="en-US" dirty="0"/>
          </a:p>
        </p:txBody>
      </p:sp>
    </p:spTree>
    <p:extLst>
      <p:ext uri="{BB962C8B-B14F-4D97-AF65-F5344CB8AC3E}">
        <p14:creationId xmlns:p14="http://schemas.microsoft.com/office/powerpoint/2010/main" val="240859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8" rtl="0" eaLnBrk="1" latinLnBrk="0" hangingPunct="1">
        <a:spcBef>
          <a:spcPct val="0"/>
        </a:spcBef>
        <a:buNone/>
        <a:defRPr kumimoji="1" sz="4400" kern="1200">
          <a:solidFill>
            <a:schemeClr val="tx1"/>
          </a:solidFill>
          <a:latin typeface="+mj-lt"/>
          <a:ea typeface="+mj-ea"/>
          <a:cs typeface="+mj-cs"/>
        </a:defRPr>
      </a:lvl1pPr>
    </p:titleStyle>
    <p:bodyStyle>
      <a:lvl1pPr marL="342854" indent="-342854" algn="l" defTabSz="914278"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851" indent="-285712" algn="l" defTabSz="914278"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847" indent="-228569" algn="l" defTabSz="914278"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9986" indent="-228569" algn="l" defTabSz="9142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126" indent="-228569" algn="l" defTabSz="9142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264" indent="-228569" algn="l" defTabSz="9142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403" indent="-228569" algn="l" defTabSz="9142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542" indent="-228569" algn="l" defTabSz="9142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681" indent="-228569" algn="l" defTabSz="9142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278" rtl="0" eaLnBrk="1" latinLnBrk="0" hangingPunct="1">
        <a:defRPr kumimoji="1" sz="1800" kern="1200">
          <a:solidFill>
            <a:schemeClr val="tx1"/>
          </a:solidFill>
          <a:latin typeface="+mn-lt"/>
          <a:ea typeface="+mn-ea"/>
          <a:cs typeface="+mn-cs"/>
        </a:defRPr>
      </a:lvl1pPr>
      <a:lvl2pPr marL="457139" algn="l" defTabSz="914278" rtl="0" eaLnBrk="1" latinLnBrk="0" hangingPunct="1">
        <a:defRPr kumimoji="1" sz="1800" kern="1200">
          <a:solidFill>
            <a:schemeClr val="tx1"/>
          </a:solidFill>
          <a:latin typeface="+mn-lt"/>
          <a:ea typeface="+mn-ea"/>
          <a:cs typeface="+mn-cs"/>
        </a:defRPr>
      </a:lvl2pPr>
      <a:lvl3pPr marL="914278" algn="l" defTabSz="914278" rtl="0" eaLnBrk="1" latinLnBrk="0" hangingPunct="1">
        <a:defRPr kumimoji="1" sz="1800" kern="1200">
          <a:solidFill>
            <a:schemeClr val="tx1"/>
          </a:solidFill>
          <a:latin typeface="+mn-lt"/>
          <a:ea typeface="+mn-ea"/>
          <a:cs typeface="+mn-cs"/>
        </a:defRPr>
      </a:lvl3pPr>
      <a:lvl4pPr marL="1371416" algn="l" defTabSz="914278" rtl="0" eaLnBrk="1" latinLnBrk="0" hangingPunct="1">
        <a:defRPr kumimoji="1" sz="1800" kern="1200">
          <a:solidFill>
            <a:schemeClr val="tx1"/>
          </a:solidFill>
          <a:latin typeface="+mn-lt"/>
          <a:ea typeface="+mn-ea"/>
          <a:cs typeface="+mn-cs"/>
        </a:defRPr>
      </a:lvl4pPr>
      <a:lvl5pPr marL="1828555" algn="l" defTabSz="914278" rtl="0" eaLnBrk="1" latinLnBrk="0" hangingPunct="1">
        <a:defRPr kumimoji="1" sz="1800" kern="1200">
          <a:solidFill>
            <a:schemeClr val="tx1"/>
          </a:solidFill>
          <a:latin typeface="+mn-lt"/>
          <a:ea typeface="+mn-ea"/>
          <a:cs typeface="+mn-cs"/>
        </a:defRPr>
      </a:lvl5pPr>
      <a:lvl6pPr marL="2285695" algn="l" defTabSz="914278" rtl="0" eaLnBrk="1" latinLnBrk="0" hangingPunct="1">
        <a:defRPr kumimoji="1" sz="1800" kern="1200">
          <a:solidFill>
            <a:schemeClr val="tx1"/>
          </a:solidFill>
          <a:latin typeface="+mn-lt"/>
          <a:ea typeface="+mn-ea"/>
          <a:cs typeface="+mn-cs"/>
        </a:defRPr>
      </a:lvl6pPr>
      <a:lvl7pPr marL="2742834" algn="l" defTabSz="914278" rtl="0" eaLnBrk="1" latinLnBrk="0" hangingPunct="1">
        <a:defRPr kumimoji="1" sz="1800" kern="1200">
          <a:solidFill>
            <a:schemeClr val="tx1"/>
          </a:solidFill>
          <a:latin typeface="+mn-lt"/>
          <a:ea typeface="+mn-ea"/>
          <a:cs typeface="+mn-cs"/>
        </a:defRPr>
      </a:lvl7pPr>
      <a:lvl8pPr marL="3199973" algn="l" defTabSz="914278" rtl="0" eaLnBrk="1" latinLnBrk="0" hangingPunct="1">
        <a:defRPr kumimoji="1" sz="1800" kern="1200">
          <a:solidFill>
            <a:schemeClr val="tx1"/>
          </a:solidFill>
          <a:latin typeface="+mn-lt"/>
          <a:ea typeface="+mn-ea"/>
          <a:cs typeface="+mn-cs"/>
        </a:defRPr>
      </a:lvl8pPr>
      <a:lvl9pPr marL="3657111" algn="l" defTabSz="91427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4.wdp"/><Relationship Id="rId18" Type="http://schemas.openxmlformats.org/officeDocument/2006/relationships/image" Target="../media/image11.png"/><Relationship Id="rId26" Type="http://schemas.microsoft.com/office/2007/relationships/hdphoto" Target="../media/hdphoto7.wdp"/><Relationship Id="rId3" Type="http://schemas.openxmlformats.org/officeDocument/2006/relationships/image" Target="../media/image1.png"/><Relationship Id="rId21" Type="http://schemas.microsoft.com/office/2007/relationships/hdphoto" Target="../media/hdphoto5.wdp"/><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hyperlink" Target="http://mifi.main.jp/kotori/index.html" TargetMode="External"/><Relationship Id="rId25"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3.png"/><Relationship Id="rId29" Type="http://schemas.openxmlformats.org/officeDocument/2006/relationships/image" Target="../media/image18.jpeg"/><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3.wdp"/><Relationship Id="rId24" Type="http://schemas.microsoft.com/office/2007/relationships/hdphoto" Target="../media/hdphoto6.wdp"/><Relationship Id="rId5" Type="http://schemas.openxmlformats.org/officeDocument/2006/relationships/image" Target="../media/image2.png"/><Relationship Id="rId15" Type="http://schemas.openxmlformats.org/officeDocument/2006/relationships/image" Target="../media/image9.png"/><Relationship Id="rId23" Type="http://schemas.openxmlformats.org/officeDocument/2006/relationships/image" Target="../media/image15.png"/><Relationship Id="rId28" Type="http://schemas.microsoft.com/office/2007/relationships/hdphoto" Target="../media/hdphoto8.wdp"/><Relationship Id="rId10" Type="http://schemas.openxmlformats.org/officeDocument/2006/relationships/image" Target="../media/image6.png"/><Relationship Id="rId19"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image" Target="../media/image14.jpeg"/><Relationship Id="rId27" Type="http://schemas.openxmlformats.org/officeDocument/2006/relationships/image" Target="../media/image17.png"/><Relationship Id="rId30"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2A236-BD1F-2B33-B7C3-1E82793B1968}"/>
            </a:ext>
          </a:extLst>
        </p:cNvPr>
        <p:cNvGrpSpPr/>
        <p:nvPr/>
      </p:nvGrpSpPr>
      <p:grpSpPr>
        <a:xfrm>
          <a:off x="0" y="0"/>
          <a:ext cx="0" cy="0"/>
          <a:chOff x="0" y="0"/>
          <a:chExt cx="0" cy="0"/>
        </a:xfrm>
      </p:grpSpPr>
      <p:pic>
        <p:nvPicPr>
          <p:cNvPr id="12" name="図 11">
            <a:extLst>
              <a:ext uri="{FF2B5EF4-FFF2-40B4-BE49-F238E27FC236}">
                <a16:creationId xmlns:a16="http://schemas.microsoft.com/office/drawing/2014/main" id="{1DB5E5B5-4F95-F7A1-0523-DD0C33B22AAB}"/>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backgroundRemoval t="9434" b="89308" l="9434" r="92453">
                        <a14:foregroundMark x1="60692" y1="69811" x2="61950" y2="67925"/>
                        <a14:foregroundMark x1="70440" y1="74214" x2="70440" y2="74214"/>
                        <a14:foregroundMark x1="67296" y1="22013" x2="67296" y2="22013"/>
                        <a14:foregroundMark x1="70126" y1="28931" x2="70126" y2="28931"/>
                        <a14:foregroundMark x1="91824" y1="69182" x2="91824" y2="69182"/>
                        <a14:foregroundMark x1="77673" y1="73585" x2="77673" y2="73585"/>
                        <a14:foregroundMark x1="82075" y1="62893" x2="82075" y2="62893"/>
                        <a14:foregroundMark x1="82390" y1="66667" x2="82390" y2="66667"/>
                        <a14:foregroundMark x1="92453" y1="83648" x2="92453" y2="83648"/>
                        <a14:backgroundMark x1="36164" y1="65409" x2="36164" y2="65409"/>
                        <a14:backgroundMark x1="56604" y1="16981" x2="56604" y2="16981"/>
                        <a14:backgroundMark x1="28616" y1="79874" x2="28616" y2="79874"/>
                        <a14:backgroundMark x1="28616" y1="79874" x2="28616" y2="79874"/>
                        <a14:backgroundMark x1="64151" y1="77987" x2="64151" y2="77987"/>
                        <a14:backgroundMark x1="78616" y1="61006" x2="78616" y2="61006"/>
                        <a14:backgroundMark x1="82075" y1="64151" x2="82075" y2="64151"/>
                        <a14:backgroundMark x1="82075" y1="65409" x2="82075" y2="65409"/>
                      </a14:backgroundRemoval>
                    </a14:imgEffect>
                  </a14:imgLayer>
                </a14:imgProps>
              </a:ext>
            </a:extLst>
          </a:blip>
          <a:stretch>
            <a:fillRect/>
          </a:stretch>
        </p:blipFill>
        <p:spPr>
          <a:xfrm>
            <a:off x="-3068993" y="2327557"/>
            <a:ext cx="6432423" cy="2885586"/>
          </a:xfrm>
          <a:prstGeom prst="rect">
            <a:avLst/>
          </a:prstGeom>
        </p:spPr>
      </p:pic>
      <p:pic>
        <p:nvPicPr>
          <p:cNvPr id="16" name="図 15" descr="サンコウチョウイラスト｜無料イラスト・フリー素材なら ...">
            <a:extLst>
              <a:ext uri="{FF2B5EF4-FFF2-40B4-BE49-F238E27FC236}">
                <a16:creationId xmlns:a16="http://schemas.microsoft.com/office/drawing/2014/main" id="{6C0D90AA-CD4B-2EF0-FD54-A9CEE1E58F0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rot="1035993">
            <a:off x="5349259" y="58520"/>
            <a:ext cx="1197505" cy="1022035"/>
          </a:xfrm>
          <a:prstGeom prst="rect">
            <a:avLst/>
          </a:prstGeom>
        </p:spPr>
      </p:pic>
      <p:pic>
        <p:nvPicPr>
          <p:cNvPr id="8" name="Picture 12">
            <a:extLst>
              <a:ext uri="{FF2B5EF4-FFF2-40B4-BE49-F238E27FC236}">
                <a16:creationId xmlns:a16="http://schemas.microsoft.com/office/drawing/2014/main" id="{B85791E3-7F33-18A9-9BE4-2975403FC3C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85050" y="8172283"/>
            <a:ext cx="237152" cy="50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descr="旅行のイラスト「家族で山登り」 | かわいいフリー素材集 いらすとや">
            <a:extLst>
              <a:ext uri="{FF2B5EF4-FFF2-40B4-BE49-F238E27FC236}">
                <a16:creationId xmlns:a16="http://schemas.microsoft.com/office/drawing/2014/main" id="{6C037338-2247-7D9E-3EA7-810B71D24937}"/>
              </a:ext>
            </a:extLst>
          </p:cNvPr>
          <p:cNvPicPr>
            <a:picLocks noChangeAspect="1" noChangeArrowheads="1"/>
          </p:cNvPicPr>
          <p:nvPr/>
        </p:nvPicPr>
        <p:blipFill>
          <a:blip r:embed="rId8">
            <a:alphaModFix amt="35000"/>
            <a:extLst>
              <a:ext uri="{28A0092B-C50C-407E-A947-70E740481C1C}">
                <a14:useLocalDpi xmlns:a14="http://schemas.microsoft.com/office/drawing/2010/main" val="0"/>
              </a:ext>
            </a:extLst>
          </a:blip>
          <a:srcRect/>
          <a:stretch>
            <a:fillRect/>
          </a:stretch>
        </p:blipFill>
        <p:spPr bwMode="auto">
          <a:xfrm>
            <a:off x="3538472" y="8126451"/>
            <a:ext cx="3729323" cy="2302638"/>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a:extLst>
              <a:ext uri="{FF2B5EF4-FFF2-40B4-BE49-F238E27FC236}">
                <a16:creationId xmlns:a16="http://schemas.microsoft.com/office/drawing/2014/main" id="{D69BD906-439D-2DB5-D01A-1CD0B17460FD}"/>
              </a:ext>
            </a:extLst>
          </p:cNvPr>
          <p:cNvSpPr txBox="1"/>
          <p:nvPr/>
        </p:nvSpPr>
        <p:spPr>
          <a:xfrm>
            <a:off x="3867840" y="9666980"/>
            <a:ext cx="4074209" cy="400110"/>
          </a:xfrm>
          <a:prstGeom prst="rect">
            <a:avLst/>
          </a:prstGeom>
          <a:noFill/>
        </p:spPr>
        <p:txBody>
          <a:bodyPr wrap="square" rtlCol="0">
            <a:spAutoFit/>
          </a:bodyPr>
          <a:lstStyle/>
          <a:p>
            <a:r>
              <a:rPr lang="ja-JP" altLang="en-US" sz="1000" b="1" dirty="0"/>
              <a:t>   ８月３０日（</a:t>
            </a:r>
            <a:r>
              <a:rPr lang="ja-JP" altLang="en-US" sz="1000" b="1" dirty="0">
                <a:solidFill>
                  <a:srgbClr val="FF0000"/>
                </a:solidFill>
              </a:rPr>
              <a:t>日</a:t>
            </a:r>
            <a:r>
              <a:rPr lang="ja-JP" altLang="en-US" sz="1000" b="1" dirty="0"/>
              <a:t>）</a:t>
            </a:r>
            <a:endParaRPr lang="en-US" altLang="ja-JP" sz="1000" b="1" dirty="0"/>
          </a:p>
          <a:p>
            <a:endParaRPr lang="en-US" altLang="ja-JP" sz="1000" b="1" dirty="0"/>
          </a:p>
        </p:txBody>
      </p:sp>
      <p:pic>
        <p:nvPicPr>
          <p:cNvPr id="22" name="Picture 4" descr="はてな・クエスチョンマーク（白抜き）のイラスト | 無料の ...">
            <a:extLst>
              <a:ext uri="{FF2B5EF4-FFF2-40B4-BE49-F238E27FC236}">
                <a16:creationId xmlns:a16="http://schemas.microsoft.com/office/drawing/2014/main" id="{4674FBE8-CE3C-AF33-E95D-7C5A989FDACC}"/>
              </a:ext>
            </a:extLst>
          </p:cNvPr>
          <p:cNvPicPr>
            <a:picLocks noChangeAspect="1" noChangeArrowheads="1"/>
          </p:cNvPicPr>
          <p:nvPr/>
        </p:nvPicPr>
        <p:blipFill>
          <a:blip r:embed="rId9">
            <a:alphaModFix amt="50000"/>
            <a:extLst>
              <a:ext uri="{28A0092B-C50C-407E-A947-70E740481C1C}">
                <a14:useLocalDpi xmlns:a14="http://schemas.microsoft.com/office/drawing/2010/main" val="0"/>
              </a:ext>
            </a:extLst>
          </a:blip>
          <a:srcRect/>
          <a:stretch>
            <a:fillRect/>
          </a:stretch>
        </p:blipFill>
        <p:spPr bwMode="auto">
          <a:xfrm rot="2176607">
            <a:off x="814318" y="586676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大きな木イラストのフリー素材｜イラストイメージ">
            <a:extLst>
              <a:ext uri="{FF2B5EF4-FFF2-40B4-BE49-F238E27FC236}">
                <a16:creationId xmlns:a16="http://schemas.microsoft.com/office/drawing/2014/main" id="{26784C30-67EF-4AE6-A338-3698E0F1B7B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94397" y="8387030"/>
            <a:ext cx="226585" cy="217964"/>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34">
            <a:extLst>
              <a:ext uri="{FF2B5EF4-FFF2-40B4-BE49-F238E27FC236}">
                <a16:creationId xmlns:a16="http://schemas.microsoft.com/office/drawing/2014/main" id="{4E0B26EF-D770-7A68-E031-DAA747B04C04}"/>
              </a:ext>
            </a:extLst>
          </p:cNvPr>
          <p:cNvSpPr txBox="1"/>
          <p:nvPr/>
        </p:nvSpPr>
        <p:spPr>
          <a:xfrm>
            <a:off x="3897981" y="8552266"/>
            <a:ext cx="3169828" cy="230832"/>
          </a:xfrm>
          <a:prstGeom prst="rect">
            <a:avLst/>
          </a:prstGeom>
          <a:noFill/>
        </p:spPr>
        <p:txBody>
          <a:bodyPr wrap="square" rtlCol="0">
            <a:spAutoFit/>
          </a:bodyPr>
          <a:lstStyle/>
          <a:p>
            <a:r>
              <a:rPr kumimoji="1" lang="ja-JP" altLang="en-US" sz="900" b="1" dirty="0"/>
              <a:t>夏の山野草を観察し、楽しみながら野鳥の森を歩きましょう。</a:t>
            </a:r>
          </a:p>
        </p:txBody>
      </p:sp>
      <p:sp>
        <p:nvSpPr>
          <p:cNvPr id="13" name="テキスト ボックス 12">
            <a:extLst>
              <a:ext uri="{FF2B5EF4-FFF2-40B4-BE49-F238E27FC236}">
                <a16:creationId xmlns:a16="http://schemas.microsoft.com/office/drawing/2014/main" id="{28F21FA7-400C-EB9A-0037-59F0D5545C1F}"/>
              </a:ext>
            </a:extLst>
          </p:cNvPr>
          <p:cNvSpPr txBox="1"/>
          <p:nvPr/>
        </p:nvSpPr>
        <p:spPr>
          <a:xfrm>
            <a:off x="120170" y="1124010"/>
            <a:ext cx="558075" cy="230832"/>
          </a:xfrm>
          <a:prstGeom prst="rect">
            <a:avLst/>
          </a:prstGeom>
          <a:noFill/>
        </p:spPr>
        <p:txBody>
          <a:bodyPr wrap="square" rtlCol="0">
            <a:spAutoFit/>
          </a:bodyPr>
          <a:lstStyle/>
          <a:p>
            <a:r>
              <a:rPr lang="ja-JP" altLang="en-US" sz="900" b="1" dirty="0">
                <a:solidFill>
                  <a:srgbClr val="C00000"/>
                </a:solidFill>
              </a:rPr>
              <a:t>発行</a:t>
            </a:r>
          </a:p>
        </p:txBody>
      </p:sp>
      <p:sp>
        <p:nvSpPr>
          <p:cNvPr id="14" name="テキスト ボックス 13">
            <a:extLst>
              <a:ext uri="{FF2B5EF4-FFF2-40B4-BE49-F238E27FC236}">
                <a16:creationId xmlns:a16="http://schemas.microsoft.com/office/drawing/2014/main" id="{48CF954A-A1F8-69E6-3D8A-0A43065E90C7}"/>
              </a:ext>
            </a:extLst>
          </p:cNvPr>
          <p:cNvSpPr txBox="1"/>
          <p:nvPr/>
        </p:nvSpPr>
        <p:spPr>
          <a:xfrm>
            <a:off x="480687" y="1185628"/>
            <a:ext cx="4385287" cy="413179"/>
          </a:xfrm>
          <a:prstGeom prst="rect">
            <a:avLst/>
          </a:prstGeom>
          <a:noFill/>
        </p:spPr>
        <p:txBody>
          <a:bodyPr wrap="square" rtlCol="0">
            <a:spAutoFit/>
          </a:bodyPr>
          <a:lstStyle/>
          <a:p>
            <a:r>
              <a:rPr lang="ja-JP" altLang="en-US" sz="1100" b="1" dirty="0"/>
              <a:t>宮城県蔵王野鳥の森自然観察センター</a:t>
            </a:r>
            <a:endParaRPr lang="en-US" altLang="ja-JP" sz="1100" b="1" dirty="0"/>
          </a:p>
          <a:p>
            <a:r>
              <a:rPr lang="ja-JP" altLang="en-US" sz="900" dirty="0"/>
              <a:t>〒</a:t>
            </a:r>
            <a:r>
              <a:rPr lang="en-US" altLang="ja-JP" sz="900" dirty="0"/>
              <a:t>989-0916</a:t>
            </a:r>
            <a:r>
              <a:rPr lang="ja-JP" altLang="en-US" sz="900" dirty="0"/>
              <a:t>  宮城県刈田郡蔵王町遠刈田温泉字上ノ原</a:t>
            </a:r>
            <a:r>
              <a:rPr lang="en-US" altLang="ja-JP" sz="900" dirty="0"/>
              <a:t>162-1</a:t>
            </a:r>
            <a:endParaRPr lang="ja-JP" altLang="en-US" sz="900" dirty="0"/>
          </a:p>
        </p:txBody>
      </p:sp>
      <p:pic>
        <p:nvPicPr>
          <p:cNvPr id="1027" name="Picture 3">
            <a:extLst>
              <a:ext uri="{FF2B5EF4-FFF2-40B4-BE49-F238E27FC236}">
                <a16:creationId xmlns:a16="http://schemas.microsoft.com/office/drawing/2014/main" id="{5AA169EF-FED4-DBA4-9A40-039D921DA959}"/>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275892" y="135834"/>
            <a:ext cx="4175076" cy="984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1">
            <a:extLst>
              <a:ext uri="{FF2B5EF4-FFF2-40B4-BE49-F238E27FC236}">
                <a16:creationId xmlns:a16="http://schemas.microsoft.com/office/drawing/2014/main" id="{4988C6F9-ED1B-9C96-B168-67D2623C95E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87548" y="8149809"/>
            <a:ext cx="249049" cy="533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a:extLst>
              <a:ext uri="{FF2B5EF4-FFF2-40B4-BE49-F238E27FC236}">
                <a16:creationId xmlns:a16="http://schemas.microsoft.com/office/drawing/2014/main" id="{29C18CF9-CB61-4D44-A20C-1BFC9B54627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3763" y="1581606"/>
            <a:ext cx="2484191" cy="273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a:extLst>
              <a:ext uri="{FF2B5EF4-FFF2-40B4-BE49-F238E27FC236}">
                <a16:creationId xmlns:a16="http://schemas.microsoft.com/office/drawing/2014/main" id="{F56D998D-5FF0-0EDA-A5EC-0A14AB14AC0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80603" y="1606312"/>
            <a:ext cx="2339041" cy="273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a:extLst>
              <a:ext uri="{FF2B5EF4-FFF2-40B4-BE49-F238E27FC236}">
                <a16:creationId xmlns:a16="http://schemas.microsoft.com/office/drawing/2014/main" id="{F9EC8F40-B901-C425-BDF4-EE21D44AAB9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49843" y="1636926"/>
            <a:ext cx="2339041" cy="273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2">
            <a:extLst>
              <a:ext uri="{FF2B5EF4-FFF2-40B4-BE49-F238E27FC236}">
                <a16:creationId xmlns:a16="http://schemas.microsoft.com/office/drawing/2014/main" id="{21AAFD6F-B9F4-33F5-EE55-30228532EBA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636" y="8081945"/>
            <a:ext cx="2850356" cy="10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2">
            <a:extLst>
              <a:ext uri="{FF2B5EF4-FFF2-40B4-BE49-F238E27FC236}">
                <a16:creationId xmlns:a16="http://schemas.microsoft.com/office/drawing/2014/main" id="{4875D219-2FE6-3CE1-7335-4CF830F2577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77034" y="8066262"/>
            <a:ext cx="2850356" cy="10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2">
            <a:extLst>
              <a:ext uri="{FF2B5EF4-FFF2-40B4-BE49-F238E27FC236}">
                <a16:creationId xmlns:a16="http://schemas.microsoft.com/office/drawing/2014/main" id="{5591693E-D737-4D0C-DE29-56ABB461D97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37858" y="8076201"/>
            <a:ext cx="2850356" cy="10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2">
            <a:extLst>
              <a:ext uri="{FF2B5EF4-FFF2-40B4-BE49-F238E27FC236}">
                <a16:creationId xmlns:a16="http://schemas.microsoft.com/office/drawing/2014/main" id="{DEC797E9-60DB-272A-9DE1-4FD4227234E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7219" y="5191153"/>
            <a:ext cx="2850356" cy="10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2">
            <a:extLst>
              <a:ext uri="{FF2B5EF4-FFF2-40B4-BE49-F238E27FC236}">
                <a16:creationId xmlns:a16="http://schemas.microsoft.com/office/drawing/2014/main" id="{C4DA3E74-3627-18E9-7B09-4981AF7463C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11051" y="5191153"/>
            <a:ext cx="2850356" cy="10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2">
            <a:extLst>
              <a:ext uri="{FF2B5EF4-FFF2-40B4-BE49-F238E27FC236}">
                <a16:creationId xmlns:a16="http://schemas.microsoft.com/office/drawing/2014/main" id="{572F7BF7-20FF-20EB-87D4-D9F01BAD61E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05869" y="5175579"/>
            <a:ext cx="2850356" cy="10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2">
            <a:extLst>
              <a:ext uri="{FF2B5EF4-FFF2-40B4-BE49-F238E27FC236}">
                <a16:creationId xmlns:a16="http://schemas.microsoft.com/office/drawing/2014/main" id="{7ADEB784-DF1A-2BDC-A10A-DEF82F911EC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6200000">
            <a:off x="2287703" y="6613505"/>
            <a:ext cx="2626227" cy="96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正方形/長方形 63">
            <a:extLst>
              <a:ext uri="{FF2B5EF4-FFF2-40B4-BE49-F238E27FC236}">
                <a16:creationId xmlns:a16="http://schemas.microsoft.com/office/drawing/2014/main" id="{4FEBB69D-98DA-2D60-BEE5-06FD942831A2}"/>
              </a:ext>
            </a:extLst>
          </p:cNvPr>
          <p:cNvSpPr/>
          <p:nvPr/>
        </p:nvSpPr>
        <p:spPr>
          <a:xfrm>
            <a:off x="951901" y="8190716"/>
            <a:ext cx="1648767" cy="324919"/>
          </a:xfrm>
          <a:prstGeom prst="rect">
            <a:avLst/>
          </a:prstGeom>
          <a:noFill/>
        </p:spPr>
        <p:txBody>
          <a:bodyPr wrap="none" lIns="91428" tIns="45714" rIns="91428" bIns="45714">
            <a:prstTxWarp prst="textWave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5400" b="1" dirty="0">
                <a:ln w="11430"/>
                <a:solidFill>
                  <a:srgbClr val="FFFF00"/>
                </a:solidFill>
                <a:effectLst>
                  <a:outerShdw blurRad="50800" dist="39000" dir="5460000" algn="tl">
                    <a:srgbClr val="000000">
                      <a:alpha val="38000"/>
                    </a:srgbClr>
                  </a:outerShdw>
                </a:effectLst>
              </a:rPr>
              <a:t>ドラミング</a:t>
            </a:r>
          </a:p>
        </p:txBody>
      </p:sp>
      <p:sp>
        <p:nvSpPr>
          <p:cNvPr id="52" name="テキスト ボックス 51">
            <a:extLst>
              <a:ext uri="{FF2B5EF4-FFF2-40B4-BE49-F238E27FC236}">
                <a16:creationId xmlns:a16="http://schemas.microsoft.com/office/drawing/2014/main" id="{3E9C21FD-DCDC-6015-14E7-3F20234ADF48}"/>
              </a:ext>
            </a:extLst>
          </p:cNvPr>
          <p:cNvSpPr txBox="1"/>
          <p:nvPr/>
        </p:nvSpPr>
        <p:spPr>
          <a:xfrm>
            <a:off x="536026" y="8160438"/>
            <a:ext cx="498316" cy="369320"/>
          </a:xfrm>
          <a:prstGeom prst="rect">
            <a:avLst/>
          </a:prstGeom>
          <a:noFill/>
        </p:spPr>
        <p:txBody>
          <a:bodyPr wrap="square" lIns="91428" tIns="45714" rIns="91428" bIns="45714" rtlCol="0">
            <a:spAutoFit/>
          </a:bodyPr>
          <a:lstStyle/>
          <a:p>
            <a:r>
              <a:rPr lang="ja-JP" altLang="en-US" sz="900" b="1" i="1" dirty="0"/>
              <a:t>ﾄﾞﾄﾞﾄﾞﾄﾞｯ</a:t>
            </a:r>
            <a:endParaRPr lang="en-US" altLang="ja-JP" sz="900" b="1" i="1" dirty="0"/>
          </a:p>
        </p:txBody>
      </p:sp>
      <p:sp>
        <p:nvSpPr>
          <p:cNvPr id="53" name="テキスト ボックス 52">
            <a:extLst>
              <a:ext uri="{FF2B5EF4-FFF2-40B4-BE49-F238E27FC236}">
                <a16:creationId xmlns:a16="http://schemas.microsoft.com/office/drawing/2014/main" id="{2762AAAF-0955-EA9E-8255-45EDC0ED7510}"/>
              </a:ext>
            </a:extLst>
          </p:cNvPr>
          <p:cNvSpPr txBox="1"/>
          <p:nvPr/>
        </p:nvSpPr>
        <p:spPr>
          <a:xfrm>
            <a:off x="2642923" y="8176174"/>
            <a:ext cx="525512" cy="369320"/>
          </a:xfrm>
          <a:prstGeom prst="rect">
            <a:avLst/>
          </a:prstGeom>
          <a:noFill/>
        </p:spPr>
        <p:txBody>
          <a:bodyPr wrap="square" lIns="91428" tIns="45714" rIns="91428" bIns="45714" rtlCol="0">
            <a:spAutoFit/>
          </a:bodyPr>
          <a:lstStyle/>
          <a:p>
            <a:r>
              <a:rPr lang="ja-JP" altLang="en-US" sz="900" b="1" i="1" dirty="0"/>
              <a:t>トトトトトッ</a:t>
            </a:r>
          </a:p>
        </p:txBody>
      </p:sp>
      <p:pic>
        <p:nvPicPr>
          <p:cNvPr id="39" name="Picture 2">
            <a:extLst>
              <a:ext uri="{FF2B5EF4-FFF2-40B4-BE49-F238E27FC236}">
                <a16:creationId xmlns:a16="http://schemas.microsoft.com/office/drawing/2014/main" id="{AA2F8A80-10CF-45BA-6E2F-1CD6EE6930B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6200000" flipV="1">
            <a:off x="2049302" y="3561794"/>
            <a:ext cx="3080188" cy="99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
            <a:extLst>
              <a:ext uri="{FF2B5EF4-FFF2-40B4-BE49-F238E27FC236}">
                <a16:creationId xmlns:a16="http://schemas.microsoft.com/office/drawing/2014/main" id="{D09FC7CF-4D5D-A45E-6D61-D7DF09613A7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6200000">
            <a:off x="2551532" y="9223933"/>
            <a:ext cx="2263759" cy="68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a:extLst>
              <a:ext uri="{FF2B5EF4-FFF2-40B4-BE49-F238E27FC236}">
                <a16:creationId xmlns:a16="http://schemas.microsoft.com/office/drawing/2014/main" id="{ED74BC82-4ADA-683F-0C37-339B58DA50E2}"/>
              </a:ext>
            </a:extLst>
          </p:cNvPr>
          <p:cNvSpPr txBox="1"/>
          <p:nvPr/>
        </p:nvSpPr>
        <p:spPr>
          <a:xfrm>
            <a:off x="116678" y="8865957"/>
            <a:ext cx="3999478" cy="259377"/>
          </a:xfrm>
          <a:prstGeom prst="rect">
            <a:avLst/>
          </a:prstGeom>
          <a:noFill/>
        </p:spPr>
        <p:txBody>
          <a:bodyPr wrap="square" lIns="91428" tIns="45714" rIns="91428" bIns="45714" rtlCol="0">
            <a:spAutoFit/>
          </a:bodyPr>
          <a:lstStyle/>
          <a:p>
            <a:endParaRPr lang="ja-JP" altLang="en-US" sz="1100" dirty="0"/>
          </a:p>
        </p:txBody>
      </p:sp>
      <p:sp>
        <p:nvSpPr>
          <p:cNvPr id="60" name="テキスト ボックス 59">
            <a:extLst>
              <a:ext uri="{FF2B5EF4-FFF2-40B4-BE49-F238E27FC236}">
                <a16:creationId xmlns:a16="http://schemas.microsoft.com/office/drawing/2014/main" id="{51FB28B9-6B66-4C6A-107D-9DDAA11E6717}"/>
              </a:ext>
            </a:extLst>
          </p:cNvPr>
          <p:cNvSpPr txBox="1"/>
          <p:nvPr/>
        </p:nvSpPr>
        <p:spPr>
          <a:xfrm>
            <a:off x="3549592" y="1194141"/>
            <a:ext cx="2721902" cy="507831"/>
          </a:xfrm>
          <a:prstGeom prst="rect">
            <a:avLst/>
          </a:prstGeom>
          <a:noFill/>
        </p:spPr>
        <p:txBody>
          <a:bodyPr wrap="square" rtlCol="0">
            <a:spAutoFit/>
          </a:bodyPr>
          <a:lstStyle/>
          <a:p>
            <a:r>
              <a:rPr lang="en-US" altLang="ja-JP" sz="900" dirty="0"/>
              <a:t>TEL</a:t>
            </a:r>
            <a:r>
              <a:rPr lang="ja-JP" altLang="en-US" sz="900" dirty="0"/>
              <a:t>  </a:t>
            </a:r>
            <a:r>
              <a:rPr lang="en-US" altLang="ja-JP" sz="900" dirty="0"/>
              <a:t>0224-34-1882FAX</a:t>
            </a:r>
            <a:r>
              <a:rPr lang="ja-JP" altLang="en-US" sz="900" dirty="0"/>
              <a:t>  </a:t>
            </a:r>
            <a:r>
              <a:rPr lang="en-US" altLang="ja-JP" sz="900" dirty="0"/>
              <a:t>0224-34-1871</a:t>
            </a:r>
          </a:p>
          <a:p>
            <a:r>
              <a:rPr lang="en-US" altLang="ja-JP" sz="900" dirty="0"/>
              <a:t>HP</a:t>
            </a:r>
            <a:r>
              <a:rPr lang="ja-JP" altLang="en-US" sz="900" dirty="0"/>
              <a:t>  </a:t>
            </a:r>
            <a:r>
              <a:rPr lang="en-US" altLang="ja-JP" sz="900" dirty="0">
                <a:hlinkClick r:id="rId17"/>
              </a:rPr>
              <a:t>http://mifi.main.jp/kotori/index.html</a:t>
            </a:r>
            <a:endParaRPr lang="en-US" altLang="ja-JP" sz="900" dirty="0"/>
          </a:p>
          <a:p>
            <a:r>
              <a:rPr lang="en-US" altLang="ja-JP" sz="900" dirty="0"/>
              <a:t>E-mail</a:t>
            </a:r>
            <a:r>
              <a:rPr lang="ja-JP" altLang="en-US" sz="900" dirty="0"/>
              <a:t>  </a:t>
            </a:r>
            <a:r>
              <a:rPr lang="en-US" altLang="ja-JP" sz="900" dirty="0"/>
              <a:t>Kotori-house@cosmos.ocn.ne.jp</a:t>
            </a:r>
            <a:endParaRPr lang="ja-JP" altLang="en-US" sz="900" dirty="0"/>
          </a:p>
        </p:txBody>
      </p:sp>
      <p:sp>
        <p:nvSpPr>
          <p:cNvPr id="44" name="テキスト ボックス 43">
            <a:extLst>
              <a:ext uri="{FF2B5EF4-FFF2-40B4-BE49-F238E27FC236}">
                <a16:creationId xmlns:a16="http://schemas.microsoft.com/office/drawing/2014/main" id="{3C55CAEC-F415-55AC-A291-C5D834076C01}"/>
              </a:ext>
            </a:extLst>
          </p:cNvPr>
          <p:cNvSpPr txBox="1"/>
          <p:nvPr/>
        </p:nvSpPr>
        <p:spPr>
          <a:xfrm>
            <a:off x="5878707" y="-14175"/>
            <a:ext cx="1397020" cy="707886"/>
          </a:xfrm>
          <a:prstGeom prst="rect">
            <a:avLst/>
          </a:prstGeom>
          <a:noFill/>
        </p:spPr>
        <p:txBody>
          <a:bodyPr wrap="square" rtlCol="0">
            <a:spAutoFit/>
          </a:bodyPr>
          <a:lstStyle/>
          <a:p>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ｖｏｌ．４６</a:t>
            </a:r>
            <a:r>
              <a:rPr lang="ja-JP" altLang="en-US" sz="1100" dirty="0">
                <a:latin typeface="HGP創英角ﾎﾟｯﾌﾟ体" panose="040B0A00000000000000" pitchFamily="50" charset="-128"/>
                <a:ea typeface="HGP創英角ﾎﾟｯﾌﾟ体" panose="040B0A00000000000000" pitchFamily="50" charset="-128"/>
              </a:rPr>
              <a:t>    </a:t>
            </a:r>
            <a:endParaRPr lang="en-US" altLang="ja-JP" sz="1100" dirty="0">
              <a:latin typeface="HGP創英角ﾎﾟｯﾌﾟ体" panose="040B0A00000000000000" pitchFamily="50" charset="-128"/>
              <a:ea typeface="HGP創英角ﾎﾟｯﾌﾟ体" panose="040B0A00000000000000" pitchFamily="50" charset="-128"/>
            </a:endParaRPr>
          </a:p>
          <a:p>
            <a:r>
              <a:rPr lang="ja-JP" altLang="en-US" sz="1100" dirty="0">
                <a:latin typeface="HGP創英角ﾎﾟｯﾌﾟ体" panose="040B0A00000000000000" pitchFamily="50" charset="-128"/>
                <a:ea typeface="HGP創英角ﾎﾟｯﾌﾟ体" panose="040B0A00000000000000" pitchFamily="50" charset="-128"/>
              </a:rPr>
              <a:t> </a:t>
            </a:r>
            <a:r>
              <a:rPr lang="en-US" altLang="ja-JP" sz="1400" dirty="0">
                <a:latin typeface="HGP創英角ﾎﾟｯﾌﾟ体" panose="040B0A00000000000000" pitchFamily="50" charset="-128"/>
                <a:ea typeface="HGP創英角ﾎﾟｯﾌﾟ体" panose="040B0A00000000000000" pitchFamily="50" charset="-128"/>
              </a:rPr>
              <a:t>2026.</a:t>
            </a:r>
            <a:r>
              <a:rPr lang="ja-JP" altLang="en-US" sz="1600" dirty="0">
                <a:latin typeface="HGP創英角ﾎﾟｯﾌﾟ体" panose="040B0A00000000000000" pitchFamily="50" charset="-128"/>
                <a:ea typeface="HGP創英角ﾎﾟｯﾌﾟ体" panose="040B0A00000000000000" pitchFamily="50" charset="-128"/>
              </a:rPr>
              <a:t>７</a:t>
            </a:r>
            <a:r>
              <a:rPr lang="en-US" altLang="ja-JP" sz="1600" dirty="0">
                <a:latin typeface="HGP創英角ﾎﾟｯﾌﾟ体" panose="040B0A00000000000000" pitchFamily="50" charset="-128"/>
                <a:ea typeface="HGP創英角ﾎﾟｯﾌﾟ体" panose="040B0A00000000000000" pitchFamily="50" charset="-128"/>
              </a:rPr>
              <a:t>.1</a:t>
            </a:r>
            <a:endParaRPr lang="ja-JP" altLang="en-US" sz="1600" dirty="0">
              <a:latin typeface="HGP創英角ﾎﾟｯﾌﾟ体" panose="040B0A00000000000000" pitchFamily="50" charset="-128"/>
              <a:ea typeface="HGP創英角ﾎﾟｯﾌﾟ体" panose="040B0A00000000000000" pitchFamily="50" charset="-128"/>
            </a:endParaRPr>
          </a:p>
        </p:txBody>
      </p:sp>
      <p:sp>
        <p:nvSpPr>
          <p:cNvPr id="43" name="テキスト ボックス 42">
            <a:extLst>
              <a:ext uri="{FF2B5EF4-FFF2-40B4-BE49-F238E27FC236}">
                <a16:creationId xmlns:a16="http://schemas.microsoft.com/office/drawing/2014/main" id="{1B45B313-9194-A858-38B4-0A010C0A3002}"/>
              </a:ext>
            </a:extLst>
          </p:cNvPr>
          <p:cNvSpPr txBox="1"/>
          <p:nvPr/>
        </p:nvSpPr>
        <p:spPr>
          <a:xfrm>
            <a:off x="3585352" y="8159787"/>
            <a:ext cx="2238711" cy="292376"/>
          </a:xfrm>
          <a:prstGeom prst="rect">
            <a:avLst/>
          </a:prstGeom>
          <a:noFill/>
        </p:spPr>
        <p:txBody>
          <a:bodyPr wrap="square" lIns="91428" tIns="45714" rIns="91428" bIns="45714" rtlCol="0">
            <a:spAutoFit/>
          </a:bodyPr>
          <a:lstStyle/>
          <a:p>
            <a:r>
              <a:rPr lang="en-US" altLang="ja-JP" sz="1300" b="1" dirty="0">
                <a:solidFill>
                  <a:srgbClr val="FF0000"/>
                </a:solidFill>
                <a:latin typeface="AR Pゴシック体S" panose="020B0A00000000000000" pitchFamily="50" charset="-128"/>
                <a:ea typeface="AR Pゴシック体S" panose="020B0A00000000000000" pitchFamily="50" charset="-128"/>
              </a:rPr>
              <a:t>【</a:t>
            </a:r>
            <a:r>
              <a:rPr lang="ja-JP" altLang="en-US" sz="1300" b="1" dirty="0">
                <a:solidFill>
                  <a:srgbClr val="FF0000"/>
                </a:solidFill>
                <a:latin typeface="AR Pゴシック体S" panose="020B0A00000000000000" pitchFamily="50" charset="-128"/>
                <a:ea typeface="AR Pゴシック体S" panose="020B0A00000000000000" pitchFamily="50" charset="-128"/>
              </a:rPr>
              <a:t>イベント情報</a:t>
            </a:r>
            <a:r>
              <a:rPr lang="en-US" altLang="ja-JP" sz="1300" b="1" dirty="0">
                <a:solidFill>
                  <a:srgbClr val="FF0000"/>
                </a:solidFill>
                <a:latin typeface="AR Pゴシック体S" panose="020B0A00000000000000" pitchFamily="50" charset="-128"/>
                <a:ea typeface="AR Pゴシック体S" panose="020B0A00000000000000" pitchFamily="50" charset="-128"/>
              </a:rPr>
              <a:t>】</a:t>
            </a:r>
            <a:endParaRPr lang="ja-JP" altLang="en-US" sz="1300" b="1" dirty="0">
              <a:solidFill>
                <a:srgbClr val="FF0000"/>
              </a:solidFill>
              <a:latin typeface="AR Pゴシック体S" panose="020B0A00000000000000" pitchFamily="50" charset="-128"/>
              <a:ea typeface="AR Pゴシック体S" panose="020B0A00000000000000" pitchFamily="50" charset="-128"/>
            </a:endParaRPr>
          </a:p>
        </p:txBody>
      </p:sp>
      <p:sp>
        <p:nvSpPr>
          <p:cNvPr id="36" name="テキスト ボックス 35">
            <a:extLst>
              <a:ext uri="{FF2B5EF4-FFF2-40B4-BE49-F238E27FC236}">
                <a16:creationId xmlns:a16="http://schemas.microsoft.com/office/drawing/2014/main" id="{175E484A-6F3E-936A-25A1-FFF0FC1CABA1}"/>
              </a:ext>
            </a:extLst>
          </p:cNvPr>
          <p:cNvSpPr txBox="1"/>
          <p:nvPr/>
        </p:nvSpPr>
        <p:spPr>
          <a:xfrm>
            <a:off x="3897981" y="8701156"/>
            <a:ext cx="4165456" cy="246221"/>
          </a:xfrm>
          <a:prstGeom prst="rect">
            <a:avLst/>
          </a:prstGeom>
          <a:noFill/>
        </p:spPr>
        <p:txBody>
          <a:bodyPr wrap="square" rtlCol="0">
            <a:spAutoFit/>
          </a:bodyPr>
          <a:lstStyle/>
          <a:p>
            <a:r>
              <a:rPr lang="ja-JP" altLang="en-US" sz="1000" b="1" dirty="0"/>
              <a:t>７月５日（</a:t>
            </a:r>
            <a:r>
              <a:rPr lang="ja-JP" altLang="en-US" sz="1000" b="1" dirty="0">
                <a:solidFill>
                  <a:srgbClr val="FF0000"/>
                </a:solidFill>
              </a:rPr>
              <a:t>日</a:t>
            </a:r>
            <a:r>
              <a:rPr lang="ja-JP" altLang="en-US" sz="1000" b="1" dirty="0"/>
              <a:t>）、 １２日（</a:t>
            </a:r>
            <a:r>
              <a:rPr lang="ja-JP" altLang="en-US" sz="1000" b="1" dirty="0">
                <a:solidFill>
                  <a:srgbClr val="FF0000"/>
                </a:solidFill>
              </a:rPr>
              <a:t>日</a:t>
            </a:r>
            <a:r>
              <a:rPr lang="ja-JP" altLang="en-US" sz="1000" b="1" dirty="0"/>
              <a:t>）、２０日（</a:t>
            </a:r>
            <a:r>
              <a:rPr lang="ja-JP" altLang="en-US" sz="1000" b="1" dirty="0">
                <a:solidFill>
                  <a:srgbClr val="FF0000"/>
                </a:solidFill>
              </a:rPr>
              <a:t>祝</a:t>
            </a:r>
            <a:r>
              <a:rPr lang="ja-JP" altLang="en-US" sz="1000" b="1" dirty="0"/>
              <a:t>）</a:t>
            </a:r>
            <a:endParaRPr lang="en-US" altLang="ja-JP" sz="1000" b="1" dirty="0"/>
          </a:p>
        </p:txBody>
      </p:sp>
      <p:sp>
        <p:nvSpPr>
          <p:cNvPr id="37" name="テキスト ボックス 36">
            <a:extLst>
              <a:ext uri="{FF2B5EF4-FFF2-40B4-BE49-F238E27FC236}">
                <a16:creationId xmlns:a16="http://schemas.microsoft.com/office/drawing/2014/main" id="{7088B45B-64D1-F411-9B59-91A776DD81CF}"/>
              </a:ext>
            </a:extLst>
          </p:cNvPr>
          <p:cNvSpPr txBox="1"/>
          <p:nvPr/>
        </p:nvSpPr>
        <p:spPr>
          <a:xfrm>
            <a:off x="3891411" y="8866033"/>
            <a:ext cx="3999477" cy="553998"/>
          </a:xfrm>
          <a:prstGeom prst="rect">
            <a:avLst/>
          </a:prstGeom>
          <a:noFill/>
        </p:spPr>
        <p:txBody>
          <a:bodyPr wrap="square" rtlCol="0">
            <a:spAutoFit/>
          </a:bodyPr>
          <a:lstStyle/>
          <a:p>
            <a:r>
              <a:rPr kumimoji="1" lang="ja-JP" altLang="en-US" sz="1000" b="1" dirty="0"/>
              <a:t>時       間 ： １０：００～１２：００（予約不要）</a:t>
            </a:r>
            <a:endParaRPr kumimoji="1" lang="en-US" altLang="ja-JP" sz="1000" b="1" dirty="0"/>
          </a:p>
          <a:p>
            <a:r>
              <a:rPr lang="ja-JP" altLang="en-US" sz="1000" b="1" dirty="0"/>
              <a:t>人       数 ：  １５名程度</a:t>
            </a:r>
            <a:endParaRPr kumimoji="1" lang="en-US" altLang="ja-JP" sz="1000" b="1" dirty="0"/>
          </a:p>
          <a:p>
            <a:r>
              <a:rPr lang="ja-JP" altLang="en-US" sz="1000" b="1" dirty="0"/>
              <a:t>参 加 料  ：  ２００円</a:t>
            </a:r>
            <a:r>
              <a:rPr lang="ja-JP" altLang="en-US" sz="1000" b="1" dirty="0">
                <a:solidFill>
                  <a:srgbClr val="FF0000"/>
                </a:solidFill>
              </a:rPr>
              <a:t>     小学校４年生以上の健脚要</a:t>
            </a:r>
            <a:endParaRPr lang="en-US" altLang="ja-JP" sz="1000" b="1" dirty="0">
              <a:solidFill>
                <a:srgbClr val="FF0000"/>
              </a:solidFill>
            </a:endParaRPr>
          </a:p>
        </p:txBody>
      </p:sp>
      <p:sp>
        <p:nvSpPr>
          <p:cNvPr id="29" name="テキスト ボックス 28">
            <a:extLst>
              <a:ext uri="{FF2B5EF4-FFF2-40B4-BE49-F238E27FC236}">
                <a16:creationId xmlns:a16="http://schemas.microsoft.com/office/drawing/2014/main" id="{CE4E7E1E-B0CE-F84C-13C8-4FD45D75A057}"/>
              </a:ext>
            </a:extLst>
          </p:cNvPr>
          <p:cNvSpPr txBox="1"/>
          <p:nvPr/>
        </p:nvSpPr>
        <p:spPr>
          <a:xfrm>
            <a:off x="4011693" y="8316320"/>
            <a:ext cx="2238711" cy="276999"/>
          </a:xfrm>
          <a:prstGeom prst="rect">
            <a:avLst/>
          </a:prstGeom>
          <a:noFill/>
        </p:spPr>
        <p:txBody>
          <a:bodyPr wrap="square" rtlCol="0">
            <a:spAutoFit/>
          </a:bodyPr>
          <a:lstStyle/>
          <a:p>
            <a:r>
              <a:rPr kumimoji="1" lang="ja-JP" altLang="en-US" sz="1200" dirty="0">
                <a:solidFill>
                  <a:srgbClr val="00863D"/>
                </a:solidFill>
                <a:latin typeface="HGP創英角ｺﾞｼｯｸUB" panose="020B0900000000000000" pitchFamily="50" charset="-128"/>
                <a:ea typeface="HGP創英角ｺﾞｼｯｸUB" panose="020B0900000000000000" pitchFamily="50" charset="-128"/>
              </a:rPr>
              <a:t>野鳥の森ハイキング</a:t>
            </a:r>
          </a:p>
        </p:txBody>
      </p:sp>
      <p:sp>
        <p:nvSpPr>
          <p:cNvPr id="42" name="テキスト ボックス 41">
            <a:extLst>
              <a:ext uri="{FF2B5EF4-FFF2-40B4-BE49-F238E27FC236}">
                <a16:creationId xmlns:a16="http://schemas.microsoft.com/office/drawing/2014/main" id="{0D7A80E7-855D-2E1A-E35E-626D48FF3BD0}"/>
              </a:ext>
            </a:extLst>
          </p:cNvPr>
          <p:cNvSpPr txBox="1"/>
          <p:nvPr/>
        </p:nvSpPr>
        <p:spPr>
          <a:xfrm>
            <a:off x="3907689" y="9837902"/>
            <a:ext cx="3999477" cy="553998"/>
          </a:xfrm>
          <a:prstGeom prst="rect">
            <a:avLst/>
          </a:prstGeom>
          <a:noFill/>
        </p:spPr>
        <p:txBody>
          <a:bodyPr wrap="square" rtlCol="0">
            <a:spAutoFit/>
          </a:bodyPr>
          <a:lstStyle/>
          <a:p>
            <a:r>
              <a:rPr kumimoji="1" lang="ja-JP" altLang="en-US" sz="1000" b="1" dirty="0"/>
              <a:t>時       間 ： １０：００～１２：００（予約不要）</a:t>
            </a:r>
            <a:endParaRPr kumimoji="1" lang="en-US" altLang="ja-JP" sz="1000" b="1" dirty="0"/>
          </a:p>
          <a:p>
            <a:r>
              <a:rPr lang="ja-JP" altLang="en-US" sz="1000" b="1" dirty="0"/>
              <a:t>人       数 ：  １５名程度</a:t>
            </a:r>
            <a:endParaRPr kumimoji="1" lang="en-US" altLang="ja-JP" sz="1000" b="1" dirty="0"/>
          </a:p>
          <a:p>
            <a:r>
              <a:rPr lang="ja-JP" altLang="en-US" sz="1000" b="1" dirty="0"/>
              <a:t>参 加 料  ：  ２００円</a:t>
            </a:r>
            <a:endParaRPr lang="en-US" altLang="ja-JP" sz="1000" b="1" dirty="0">
              <a:solidFill>
                <a:srgbClr val="FF0000"/>
              </a:solidFill>
            </a:endParaRPr>
          </a:p>
        </p:txBody>
      </p:sp>
      <p:sp>
        <p:nvSpPr>
          <p:cNvPr id="45" name="テキスト ボックス 44">
            <a:extLst>
              <a:ext uri="{FF2B5EF4-FFF2-40B4-BE49-F238E27FC236}">
                <a16:creationId xmlns:a16="http://schemas.microsoft.com/office/drawing/2014/main" id="{50FB6007-6959-B145-BAF5-E724BEAC9BAB}"/>
              </a:ext>
            </a:extLst>
          </p:cNvPr>
          <p:cNvSpPr txBox="1"/>
          <p:nvPr/>
        </p:nvSpPr>
        <p:spPr>
          <a:xfrm>
            <a:off x="3951983" y="9320376"/>
            <a:ext cx="2719477" cy="276999"/>
          </a:xfrm>
          <a:prstGeom prst="rect">
            <a:avLst/>
          </a:prstGeom>
          <a:noFill/>
        </p:spPr>
        <p:txBody>
          <a:bodyPr wrap="square" rtlCol="0">
            <a:spAutoFit/>
          </a:bodyPr>
          <a:lstStyle/>
          <a:p>
            <a:r>
              <a:rPr kumimoji="1" lang="ja-JP" altLang="en-US" sz="1200" dirty="0">
                <a:solidFill>
                  <a:srgbClr val="00B050"/>
                </a:solidFill>
                <a:latin typeface="HGP創英角ｺﾞｼｯｸUB" panose="020B0900000000000000" pitchFamily="50" charset="-128"/>
                <a:ea typeface="HGP創英角ｺﾞｼｯｸUB" panose="020B0900000000000000" pitchFamily="50" charset="-128"/>
              </a:rPr>
              <a:t>親子ハイキング</a:t>
            </a:r>
          </a:p>
        </p:txBody>
      </p:sp>
      <p:sp>
        <p:nvSpPr>
          <p:cNvPr id="61" name="テキスト ボックス 60">
            <a:extLst>
              <a:ext uri="{FF2B5EF4-FFF2-40B4-BE49-F238E27FC236}">
                <a16:creationId xmlns:a16="http://schemas.microsoft.com/office/drawing/2014/main" id="{2427505F-EB70-80FF-8719-736280338506}"/>
              </a:ext>
            </a:extLst>
          </p:cNvPr>
          <p:cNvSpPr txBox="1"/>
          <p:nvPr/>
        </p:nvSpPr>
        <p:spPr>
          <a:xfrm>
            <a:off x="3920380" y="9511817"/>
            <a:ext cx="3807366" cy="230832"/>
          </a:xfrm>
          <a:prstGeom prst="rect">
            <a:avLst/>
          </a:prstGeom>
          <a:noFill/>
        </p:spPr>
        <p:txBody>
          <a:bodyPr wrap="square" rtlCol="0">
            <a:spAutoFit/>
          </a:bodyPr>
          <a:lstStyle/>
          <a:p>
            <a:r>
              <a:rPr kumimoji="1" lang="ja-JP" altLang="en-US" sz="900" b="1" dirty="0"/>
              <a:t>親子で楽しみながら、野鳥の森をワクワク体験しましょう。</a:t>
            </a:r>
          </a:p>
        </p:txBody>
      </p:sp>
      <p:sp>
        <p:nvSpPr>
          <p:cNvPr id="26" name="テキスト ボックス 25">
            <a:extLst>
              <a:ext uri="{FF2B5EF4-FFF2-40B4-BE49-F238E27FC236}">
                <a16:creationId xmlns:a16="http://schemas.microsoft.com/office/drawing/2014/main" id="{3C85D36D-86F4-EE0E-0B46-23058D9F9218}"/>
              </a:ext>
            </a:extLst>
          </p:cNvPr>
          <p:cNvSpPr txBox="1"/>
          <p:nvPr/>
        </p:nvSpPr>
        <p:spPr>
          <a:xfrm>
            <a:off x="3796437" y="7829919"/>
            <a:ext cx="1867442" cy="261610"/>
          </a:xfrm>
          <a:prstGeom prst="rect">
            <a:avLst/>
          </a:prstGeom>
          <a:noFill/>
        </p:spPr>
        <p:txBody>
          <a:bodyPr wrap="square" rtlCol="0">
            <a:spAutoFit/>
          </a:bodyPr>
          <a:lstStyle/>
          <a:p>
            <a:r>
              <a:rPr kumimoji="1" lang="en-US" altLang="ja-JP" sz="1100" dirty="0"/>
              <a:t>【</a:t>
            </a:r>
            <a:r>
              <a:rPr kumimoji="1" lang="ja-JP" altLang="en-US" sz="1100" i="1" dirty="0"/>
              <a:t>シジュウ♪ シジュウ♪</a:t>
            </a:r>
            <a:r>
              <a:rPr kumimoji="1" lang="en-US" altLang="ja-JP" sz="1100" dirty="0"/>
              <a:t>】</a:t>
            </a:r>
            <a:endParaRPr kumimoji="1" lang="ja-JP" altLang="en-US" sz="1100" dirty="0"/>
          </a:p>
        </p:txBody>
      </p:sp>
      <p:sp>
        <p:nvSpPr>
          <p:cNvPr id="65" name="テキスト ボックス 64">
            <a:extLst>
              <a:ext uri="{FF2B5EF4-FFF2-40B4-BE49-F238E27FC236}">
                <a16:creationId xmlns:a16="http://schemas.microsoft.com/office/drawing/2014/main" id="{9F5C55B7-C867-F8A7-49A0-D88BBD8DC501}"/>
              </a:ext>
            </a:extLst>
          </p:cNvPr>
          <p:cNvSpPr txBox="1"/>
          <p:nvPr/>
        </p:nvSpPr>
        <p:spPr>
          <a:xfrm>
            <a:off x="5434189" y="7846567"/>
            <a:ext cx="2238711" cy="261610"/>
          </a:xfrm>
          <a:prstGeom prst="rect">
            <a:avLst/>
          </a:prstGeom>
          <a:noFill/>
        </p:spPr>
        <p:txBody>
          <a:bodyPr wrap="square" rtlCol="0">
            <a:spAutoFit/>
          </a:bodyPr>
          <a:lstStyle/>
          <a:p>
            <a:r>
              <a:rPr kumimoji="1" lang="en-US" altLang="ja-JP" sz="1100" dirty="0"/>
              <a:t>【</a:t>
            </a:r>
            <a:r>
              <a:rPr kumimoji="1" lang="ja-JP" altLang="en-US" sz="1100" i="1" dirty="0"/>
              <a:t>逆さまイナバウア～！</a:t>
            </a:r>
            <a:r>
              <a:rPr kumimoji="1" lang="en-US" altLang="ja-JP" sz="1100" dirty="0"/>
              <a:t>】</a:t>
            </a:r>
            <a:endParaRPr kumimoji="1" lang="ja-JP" altLang="en-US" sz="1100" dirty="0"/>
          </a:p>
        </p:txBody>
      </p:sp>
      <p:sp>
        <p:nvSpPr>
          <p:cNvPr id="68" name="テキスト ボックス 67">
            <a:extLst>
              <a:ext uri="{FF2B5EF4-FFF2-40B4-BE49-F238E27FC236}">
                <a16:creationId xmlns:a16="http://schemas.microsoft.com/office/drawing/2014/main" id="{A8224DA1-F369-76E9-97AC-F00657B3A1FA}"/>
              </a:ext>
            </a:extLst>
          </p:cNvPr>
          <p:cNvSpPr txBox="1"/>
          <p:nvPr/>
        </p:nvSpPr>
        <p:spPr>
          <a:xfrm>
            <a:off x="3718342" y="4936144"/>
            <a:ext cx="1568711" cy="276999"/>
          </a:xfrm>
          <a:prstGeom prst="rect">
            <a:avLst/>
          </a:prstGeom>
          <a:noFill/>
        </p:spPr>
        <p:txBody>
          <a:bodyPr wrap="square" rtlCol="0">
            <a:spAutoFit/>
          </a:bodyPr>
          <a:lstStyle/>
          <a:p>
            <a:r>
              <a:rPr kumimoji="1" lang="en-US" altLang="ja-JP" sz="1200" dirty="0"/>
              <a:t>【</a:t>
            </a:r>
            <a:r>
              <a:rPr kumimoji="1" lang="ja-JP" altLang="en-US" sz="1200" dirty="0"/>
              <a:t>染ま～れ染まれ～</a:t>
            </a:r>
            <a:r>
              <a:rPr kumimoji="1" lang="en-US" altLang="ja-JP" sz="1200" dirty="0"/>
              <a:t>】</a:t>
            </a:r>
            <a:endParaRPr kumimoji="1" lang="ja-JP" altLang="en-US" sz="1200" dirty="0"/>
          </a:p>
        </p:txBody>
      </p:sp>
      <p:sp>
        <p:nvSpPr>
          <p:cNvPr id="69" name="テキスト ボックス 68">
            <a:extLst>
              <a:ext uri="{FF2B5EF4-FFF2-40B4-BE49-F238E27FC236}">
                <a16:creationId xmlns:a16="http://schemas.microsoft.com/office/drawing/2014/main" id="{DF00EAB9-B2C7-2593-6C92-7B76D5D49198}"/>
              </a:ext>
            </a:extLst>
          </p:cNvPr>
          <p:cNvSpPr txBox="1"/>
          <p:nvPr/>
        </p:nvSpPr>
        <p:spPr>
          <a:xfrm>
            <a:off x="5236027" y="4955472"/>
            <a:ext cx="2579894" cy="246221"/>
          </a:xfrm>
          <a:prstGeom prst="rect">
            <a:avLst/>
          </a:prstGeom>
          <a:noFill/>
        </p:spPr>
        <p:txBody>
          <a:bodyPr wrap="square" rtlCol="0">
            <a:spAutoFit/>
          </a:bodyPr>
          <a:lstStyle/>
          <a:p>
            <a:r>
              <a:rPr kumimoji="1" lang="en-US" altLang="ja-JP" sz="950" dirty="0"/>
              <a:t>【</a:t>
            </a:r>
            <a:r>
              <a:rPr kumimoji="1" lang="ja-JP" altLang="en-US" sz="950" dirty="0"/>
              <a:t>風になびく幸せの黄色いハンカチ</a:t>
            </a:r>
            <a:r>
              <a:rPr kumimoji="1" lang="en-US" altLang="ja-JP" sz="950" dirty="0"/>
              <a:t>】</a:t>
            </a:r>
            <a:endParaRPr kumimoji="1" lang="ja-JP" altLang="en-US" sz="950" dirty="0"/>
          </a:p>
        </p:txBody>
      </p:sp>
      <p:pic>
        <p:nvPicPr>
          <p:cNvPr id="5" name="図 4">
            <a:extLst>
              <a:ext uri="{FF2B5EF4-FFF2-40B4-BE49-F238E27FC236}">
                <a16:creationId xmlns:a16="http://schemas.microsoft.com/office/drawing/2014/main" id="{05F71246-3DA2-AEFD-D127-1631F86E214F}"/>
              </a:ext>
            </a:extLst>
          </p:cNvPr>
          <p:cNvPicPr>
            <a:picLocks noChangeAspect="1"/>
          </p:cNvPicPr>
          <p:nvPr/>
        </p:nvPicPr>
        <p:blipFill rotWithShape="1">
          <a:blip r:embed="rId18">
            <a:extLst>
              <a:ext uri="{28A0092B-C50C-407E-A947-70E740481C1C}">
                <a14:useLocalDpi xmlns:a14="http://schemas.microsoft.com/office/drawing/2010/main" val="0"/>
              </a:ext>
            </a:extLst>
          </a:blip>
          <a:srcRect l="7700" t="10619" r="7156" b="4867"/>
          <a:stretch>
            <a:fillRect/>
          </a:stretch>
        </p:blipFill>
        <p:spPr>
          <a:xfrm>
            <a:off x="5591300" y="960344"/>
            <a:ext cx="691341" cy="702373"/>
          </a:xfrm>
          <a:prstGeom prst="rect">
            <a:avLst/>
          </a:prstGeom>
        </p:spPr>
      </p:pic>
      <p:pic>
        <p:nvPicPr>
          <p:cNvPr id="6" name="図 5">
            <a:extLst>
              <a:ext uri="{FF2B5EF4-FFF2-40B4-BE49-F238E27FC236}">
                <a16:creationId xmlns:a16="http://schemas.microsoft.com/office/drawing/2014/main" id="{4DE1E2B0-1559-A415-6DFE-2E28BD19A8C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340424" y="914215"/>
            <a:ext cx="769978" cy="769978"/>
          </a:xfrm>
          <a:prstGeom prst="rect">
            <a:avLst/>
          </a:prstGeom>
        </p:spPr>
      </p:pic>
      <p:sp>
        <p:nvSpPr>
          <p:cNvPr id="10" name="テキスト ボックス 9">
            <a:extLst>
              <a:ext uri="{FF2B5EF4-FFF2-40B4-BE49-F238E27FC236}">
                <a16:creationId xmlns:a16="http://schemas.microsoft.com/office/drawing/2014/main" id="{B21644E5-72F2-EE6B-B94F-D569407B9F9C}"/>
              </a:ext>
            </a:extLst>
          </p:cNvPr>
          <p:cNvSpPr txBox="1"/>
          <p:nvPr/>
        </p:nvSpPr>
        <p:spPr>
          <a:xfrm>
            <a:off x="1821497" y="296262"/>
            <a:ext cx="3323657" cy="55399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ja-JP" altLang="en-US" sz="3000" b="1" dirty="0">
                <a:ln>
                  <a:solidFill>
                    <a:schemeClr val="tx1"/>
                  </a:solidFill>
                </a:ln>
                <a:solidFill>
                  <a:srgbClr val="00B050"/>
                </a:solidFill>
                <a:latin typeface="HGS創英角ﾎﾟｯﾌﾟ体" panose="040B0A00000000000000" pitchFamily="50" charset="-128"/>
                <a:ea typeface="HGS創英角ﾎﾟｯﾌﾟ体" panose="040B0A00000000000000" pitchFamily="50" charset="-128"/>
                <a:cs typeface="Arial Unicode MS" panose="020B0604020202020204" pitchFamily="50" charset="-128"/>
              </a:rPr>
              <a:t>ことりはうす通信</a:t>
            </a:r>
          </a:p>
        </p:txBody>
      </p:sp>
      <p:pic>
        <p:nvPicPr>
          <p:cNvPr id="1026" name="Picture 2" descr="考える文鳥キャライラストのフリー素材｜イラストイメージ">
            <a:extLst>
              <a:ext uri="{FF2B5EF4-FFF2-40B4-BE49-F238E27FC236}">
                <a16:creationId xmlns:a16="http://schemas.microsoft.com/office/drawing/2014/main" id="{BB281A6A-D61E-4429-3D13-F0919D37912C}"/>
              </a:ext>
            </a:extLst>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9778" b="94667" l="9778" r="89778">
                        <a14:foregroundMark x1="22667" y1="79556" x2="18222" y2="42222"/>
                        <a14:foregroundMark x1="18222" y1="42222" x2="33778" y2="10667"/>
                        <a14:foregroundMark x1="33778" y1="10667" x2="69333" y2="8000"/>
                        <a14:foregroundMark x1="69333" y1="8000" x2="88000" y2="33778"/>
                        <a14:foregroundMark x1="88000" y1="33778" x2="79111" y2="74222"/>
                        <a14:foregroundMark x1="79111" y1="74222" x2="52000" y2="94667"/>
                        <a14:foregroundMark x1="52000" y1="94667" x2="23556" y2="78667"/>
                        <a14:foregroundMark x1="23556" y1="78667" x2="22667" y2="77778"/>
                      </a14:backgroundRemoval>
                    </a14:imgEffect>
                  </a14:imgLayer>
                </a14:imgProps>
              </a:ext>
              <a:ext uri="{28A0092B-C50C-407E-A947-70E740481C1C}">
                <a14:useLocalDpi xmlns:a14="http://schemas.microsoft.com/office/drawing/2010/main" val="0"/>
              </a:ext>
            </a:extLst>
          </a:blip>
          <a:srcRect/>
          <a:stretch>
            <a:fillRect/>
          </a:stretch>
        </p:blipFill>
        <p:spPr bwMode="auto">
          <a:xfrm>
            <a:off x="152006" y="5216437"/>
            <a:ext cx="582335" cy="582335"/>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23E55ADF-DE53-454E-DCCE-309564791E7D}"/>
              </a:ext>
            </a:extLst>
          </p:cNvPr>
          <p:cNvSpPr txBox="1"/>
          <p:nvPr/>
        </p:nvSpPr>
        <p:spPr>
          <a:xfrm>
            <a:off x="652057" y="5355130"/>
            <a:ext cx="2732369" cy="307777"/>
          </a:xfrm>
          <a:prstGeom prst="rect">
            <a:avLst/>
          </a:prstGeom>
          <a:noFill/>
        </p:spPr>
        <p:txBody>
          <a:bodyPr wrap="square" rtlCol="0">
            <a:spAutoFit/>
          </a:bodyPr>
          <a:lstStyle/>
          <a:p>
            <a:r>
              <a:rPr kumimoji="1" lang="ja-JP" altLang="en-US" sz="1400" b="1" dirty="0">
                <a:solidFill>
                  <a:srgbClr val="00B050"/>
                </a:solidFill>
                <a:latin typeface="HGP創英角ﾎﾟｯﾌﾟ体" panose="040B0A00000000000000" pitchFamily="50" charset="-128"/>
                <a:ea typeface="HGP創英角ﾎﾟｯﾌﾟ体" panose="040B0A00000000000000" pitchFamily="50" charset="-128"/>
              </a:rPr>
              <a:t>ことりはうすの ハテナ？</a:t>
            </a:r>
          </a:p>
        </p:txBody>
      </p:sp>
      <p:pic>
        <p:nvPicPr>
          <p:cNvPr id="9" name="Picture 4" descr="山の頂上で声を出す人のイラスト | かわいいフリー素材集 いらすとや">
            <a:extLst>
              <a:ext uri="{FF2B5EF4-FFF2-40B4-BE49-F238E27FC236}">
                <a16:creationId xmlns:a16="http://schemas.microsoft.com/office/drawing/2014/main" id="{E333313A-1F5A-22DA-CD99-6B4C1EE9247D}"/>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604798" y="1853501"/>
            <a:ext cx="812361" cy="424524"/>
          </a:xfrm>
          <a:prstGeom prst="rect">
            <a:avLst/>
          </a:prstGeom>
          <a:noFill/>
          <a:extLst>
            <a:ext uri="{909E8E84-426E-40DD-AFC4-6F175D3DCCD1}">
              <a14:hiddenFill xmlns:a14="http://schemas.microsoft.com/office/drawing/2010/main">
                <a:solidFill>
                  <a:srgbClr val="FFFFFF"/>
                </a:solidFill>
              </a14:hiddenFill>
            </a:ext>
          </a:extLst>
        </p:spPr>
      </p:pic>
      <p:sp>
        <p:nvSpPr>
          <p:cNvPr id="51" name="思考の吹き出し: 雲形 50">
            <a:extLst>
              <a:ext uri="{FF2B5EF4-FFF2-40B4-BE49-F238E27FC236}">
                <a16:creationId xmlns:a16="http://schemas.microsoft.com/office/drawing/2014/main" id="{BCE032D5-81C0-9263-C485-7442E337F538}"/>
              </a:ext>
            </a:extLst>
          </p:cNvPr>
          <p:cNvSpPr/>
          <p:nvPr/>
        </p:nvSpPr>
        <p:spPr>
          <a:xfrm rot="15909137">
            <a:off x="669530" y="1354803"/>
            <a:ext cx="503277" cy="1335153"/>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テキスト ボックス 75">
            <a:extLst>
              <a:ext uri="{FF2B5EF4-FFF2-40B4-BE49-F238E27FC236}">
                <a16:creationId xmlns:a16="http://schemas.microsoft.com/office/drawing/2014/main" id="{60B3032F-B00E-6CC6-003F-77D250CF538D}"/>
              </a:ext>
            </a:extLst>
          </p:cNvPr>
          <p:cNvSpPr txBox="1"/>
          <p:nvPr/>
        </p:nvSpPr>
        <p:spPr>
          <a:xfrm>
            <a:off x="348093" y="1864148"/>
            <a:ext cx="1164101" cy="307777"/>
          </a:xfrm>
          <a:prstGeom prst="rect">
            <a:avLst/>
          </a:prstGeom>
          <a:noFill/>
        </p:spPr>
        <p:txBody>
          <a:bodyPr wrap="none" rtlCol="0">
            <a:spAutoFit/>
          </a:bodyPr>
          <a:lstStyle/>
          <a:p>
            <a:r>
              <a:rPr kumimoji="1" lang="ja-JP" altLang="en-US" sz="1400" dirty="0">
                <a:solidFill>
                  <a:srgbClr val="FFFF00"/>
                </a:solidFill>
                <a:latin typeface="AlphabetSoup Tilt BT" panose="04020905020B06060204" pitchFamily="82" charset="0"/>
                <a:ea typeface="HGP創英角ﾎﾟｯﾌﾟ体" panose="040B0A00000000000000" pitchFamily="50" charset="-128"/>
              </a:rPr>
              <a:t>イベント</a:t>
            </a:r>
            <a:r>
              <a:rPr lang="ja-JP" altLang="en-US" sz="1400" dirty="0">
                <a:solidFill>
                  <a:srgbClr val="FFFF00"/>
                </a:solidFill>
                <a:latin typeface="AlphabetSoup Tilt BT" panose="04020905020B06060204" pitchFamily="82" charset="0"/>
                <a:ea typeface="HGP創英角ﾎﾟｯﾌﾟ体" panose="040B0A00000000000000" pitchFamily="50" charset="-128"/>
              </a:rPr>
              <a:t>報告</a:t>
            </a:r>
            <a:endParaRPr kumimoji="1" lang="ja-JP" altLang="en-US" sz="1400" dirty="0">
              <a:solidFill>
                <a:srgbClr val="FFFF00"/>
              </a:solidFill>
              <a:latin typeface="AlphabetSoup Tilt BT" panose="04020905020B06060204" pitchFamily="82" charset="0"/>
              <a:ea typeface="HGP創英角ﾎﾟｯﾌﾟ体" panose="040B0A00000000000000" pitchFamily="50" charset="-128"/>
            </a:endParaRPr>
          </a:p>
        </p:txBody>
      </p:sp>
      <p:sp>
        <p:nvSpPr>
          <p:cNvPr id="7" name="テキスト ボックス 6">
            <a:extLst>
              <a:ext uri="{FF2B5EF4-FFF2-40B4-BE49-F238E27FC236}">
                <a16:creationId xmlns:a16="http://schemas.microsoft.com/office/drawing/2014/main" id="{FC6672EC-F83D-6199-768A-04C94B5BAD50}"/>
              </a:ext>
            </a:extLst>
          </p:cNvPr>
          <p:cNvSpPr txBox="1"/>
          <p:nvPr/>
        </p:nvSpPr>
        <p:spPr>
          <a:xfrm>
            <a:off x="2063178" y="1780684"/>
            <a:ext cx="4843169" cy="461665"/>
          </a:xfrm>
          <a:prstGeom prst="rect">
            <a:avLst/>
          </a:prstGeom>
          <a:noFill/>
        </p:spPr>
        <p:txBody>
          <a:bodyPr wrap="square" rtlCol="0">
            <a:spAutoFit/>
          </a:bodyPr>
          <a:lstStyle/>
          <a:p>
            <a:r>
              <a:rPr kumimoji="1" lang="ja-JP" altLang="en-US" sz="2400" b="1" dirty="0">
                <a:solidFill>
                  <a:srgbClr val="00B050"/>
                </a:solidFill>
                <a:latin typeface="HGP創英角ﾎﾟｯﾌﾟ体" panose="040B0A00000000000000" pitchFamily="50" charset="-128"/>
                <a:ea typeface="HGP創英角ﾎﾟｯﾌﾟ体" panose="040B0A00000000000000" pitchFamily="50" charset="-128"/>
              </a:rPr>
              <a:t> </a:t>
            </a:r>
            <a:r>
              <a:rPr lang="ja-JP" altLang="en-US" sz="2400" b="1" dirty="0">
                <a:solidFill>
                  <a:srgbClr val="00B050"/>
                </a:solidFill>
                <a:latin typeface="HGP創英角ﾎﾟｯﾌﾟ体" panose="040B0A00000000000000" pitchFamily="50" charset="-128"/>
                <a:ea typeface="HGP創英角ﾎﾟｯﾌﾟ体" panose="040B0A00000000000000" pitchFamily="50" charset="-128"/>
              </a:rPr>
              <a:t>西洋タンポポ（外来種）染物体験</a:t>
            </a:r>
            <a:endParaRPr kumimoji="1" lang="ja-JP" altLang="en-US" sz="2400" b="1"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4" name="テキスト ボックス 3">
            <a:extLst>
              <a:ext uri="{FF2B5EF4-FFF2-40B4-BE49-F238E27FC236}">
                <a16:creationId xmlns:a16="http://schemas.microsoft.com/office/drawing/2014/main" id="{3403E407-2B36-42BC-07F5-B3F509C3D17B}"/>
              </a:ext>
            </a:extLst>
          </p:cNvPr>
          <p:cNvSpPr txBox="1"/>
          <p:nvPr/>
        </p:nvSpPr>
        <p:spPr>
          <a:xfrm>
            <a:off x="206151" y="5651415"/>
            <a:ext cx="3343441" cy="2462213"/>
          </a:xfrm>
          <a:prstGeom prst="rect">
            <a:avLst/>
          </a:prstGeom>
          <a:noFill/>
        </p:spPr>
        <p:txBody>
          <a:bodyPr wrap="square" rtlCol="0">
            <a:spAutoFit/>
          </a:bodyPr>
          <a:lstStyle/>
          <a:p>
            <a:r>
              <a:rPr kumimoji="1" lang="ja-JP" altLang="en-US" sz="1100" dirty="0">
                <a:latin typeface="ＭＳ Ｐゴシック" panose="020B0600070205080204" pitchFamily="50" charset="-128"/>
                <a:ea typeface="ＭＳ Ｐゴシック" panose="020B0600070205080204" pitchFamily="50" charset="-128"/>
              </a:rPr>
              <a:t>  ことりはうす２</a:t>
            </a:r>
            <a:r>
              <a:rPr kumimoji="1" lang="en-US" altLang="ja-JP" sz="1100" dirty="0">
                <a:latin typeface="ＭＳ Ｐゴシック" panose="020B0600070205080204" pitchFamily="50" charset="-128"/>
                <a:ea typeface="ＭＳ Ｐゴシック" panose="020B0600070205080204" pitchFamily="50" charset="-128"/>
              </a:rPr>
              <a:t>F</a:t>
            </a:r>
            <a:r>
              <a:rPr kumimoji="1" lang="ja-JP" altLang="en-US" sz="1100" dirty="0">
                <a:latin typeface="ＭＳ Ｐゴシック" panose="020B0600070205080204" pitchFamily="50" charset="-128"/>
                <a:ea typeface="ＭＳ Ｐゴシック" panose="020B0600070205080204" pitchFamily="50" charset="-128"/>
              </a:rPr>
              <a:t>の観察室で、野鳥を観察してるお客様に、</a:t>
            </a:r>
            <a:r>
              <a:rPr lang="ja-JP" altLang="en-US" sz="1100" dirty="0">
                <a:latin typeface="ＭＳ Ｐゴシック" panose="020B0600070205080204" pitchFamily="50" charset="-128"/>
                <a:ea typeface="ＭＳ Ｐゴシック" panose="020B0600070205080204" pitchFamily="50" charset="-128"/>
              </a:rPr>
              <a:t>餌台によく来る常連のシジュウカラとゴジュウカラの名前の由来について、なぜ？と聞かれることがよくあります。ちょっと探ってみました。</a:t>
            </a:r>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シジュウカラの「シジュウ」</a:t>
            </a:r>
            <a:r>
              <a:rPr lang="ja-JP" altLang="en-US" sz="1100" dirty="0">
                <a:latin typeface="ＭＳ Ｐゴシック" panose="020B0600070205080204" pitchFamily="50" charset="-128"/>
                <a:ea typeface="ＭＳ Ｐゴシック" panose="020B0600070205080204" pitchFamily="50" charset="-128"/>
              </a:rPr>
              <a:t>と</a:t>
            </a:r>
            <a:r>
              <a:rPr kumimoji="1" lang="ja-JP" altLang="en-US" sz="1100" dirty="0">
                <a:latin typeface="ＭＳ Ｐゴシック" panose="020B0600070205080204" pitchFamily="50" charset="-128"/>
                <a:ea typeface="ＭＳ Ｐゴシック" panose="020B0600070205080204" pitchFamily="50" charset="-128"/>
              </a:rPr>
              <a:t>は、鳴き声</a:t>
            </a:r>
            <a:r>
              <a:rPr lang="ja-JP" altLang="en-US" sz="1100" dirty="0">
                <a:latin typeface="ＭＳ Ｐゴシック" panose="020B0600070205080204" pitchFamily="50" charset="-128"/>
                <a:ea typeface="ＭＳ Ｐゴシック" panose="020B0600070205080204" pitchFamily="50" charset="-128"/>
              </a:rPr>
              <a:t>由来説がよく紹介されてる</a:t>
            </a:r>
            <a:r>
              <a:rPr kumimoji="1" lang="ja-JP" altLang="en-US" sz="1100" dirty="0">
                <a:latin typeface="ＭＳ Ｐゴシック" panose="020B0600070205080204" pitchFamily="50" charset="-128"/>
                <a:ea typeface="ＭＳ Ｐゴシック" panose="020B0600070205080204" pitchFamily="50" charset="-128"/>
              </a:rPr>
              <a:t>ようで、</a:t>
            </a:r>
            <a:r>
              <a:rPr lang="ja-JP" altLang="en-US" sz="1100" dirty="0">
                <a:latin typeface="ＭＳ Ｐゴシック" panose="020B0600070205080204" pitchFamily="50" charset="-128"/>
                <a:ea typeface="ＭＳ Ｐゴシック" panose="020B0600070205080204" pitchFamily="50" charset="-128"/>
              </a:rPr>
              <a:t>漢字名は四十雀と書きますが、四十は当て字でしょうか？ ゴジュウカラはシジュウカラと比べると色が灰色で五十代の白髪を思わせるので五十雀、それに準じて四十の漢字が使われたのでしょうか？ </a:t>
            </a:r>
            <a:r>
              <a:rPr lang="ja-JP" altLang="en-US" sz="1100" dirty="0"/>
              <a:t>カラ類の「カラ」は同胞「はらから」に由来し、「同じ仲間」を意味する言葉であろう、ということでした。</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 蔵王すずしろ」さんで作っている美味しい「はらから」豆腐には、同じ仲間という意味や思いがこめられているんですね。</a:t>
            </a:r>
            <a:endParaRPr lang="en-US" altLang="ja-JP" sz="1100" dirty="0">
              <a:latin typeface="ＭＳ Ｐゴシック" panose="020B0600070205080204" pitchFamily="50" charset="-128"/>
              <a:ea typeface="ＭＳ Ｐゴシック" panose="020B0600070205080204" pitchFamily="50" charset="-128"/>
            </a:endParaRPr>
          </a:p>
        </p:txBody>
      </p:sp>
      <p:sp>
        <p:nvSpPr>
          <p:cNvPr id="27" name="テキスト ボックス 26">
            <a:extLst>
              <a:ext uri="{FF2B5EF4-FFF2-40B4-BE49-F238E27FC236}">
                <a16:creationId xmlns:a16="http://schemas.microsoft.com/office/drawing/2014/main" id="{CD0ADD77-88A1-4AB9-D87D-51BDBF91AF7D}"/>
              </a:ext>
            </a:extLst>
          </p:cNvPr>
          <p:cNvSpPr txBox="1"/>
          <p:nvPr/>
        </p:nvSpPr>
        <p:spPr>
          <a:xfrm>
            <a:off x="3768536" y="5283853"/>
            <a:ext cx="3313326" cy="1615827"/>
          </a:xfrm>
          <a:prstGeom prst="rect">
            <a:avLst/>
          </a:prstGeom>
          <a:noFill/>
        </p:spPr>
        <p:txBody>
          <a:bodyPr wrap="square">
            <a:spAutoFit/>
          </a:bodyPr>
          <a:lstStyle/>
          <a:p>
            <a:r>
              <a:rPr lang="ja-JP" altLang="en-US" sz="1100" dirty="0">
                <a:latin typeface="ＭＳ Ｐゴシック" panose="020B0600070205080204" pitchFamily="50" charset="-128"/>
                <a:ea typeface="ＭＳ Ｐゴシック" panose="020B0600070205080204" pitchFamily="50" charset="-128"/>
              </a:rPr>
              <a:t> ちなみにゴジュウカラの特徴は、頑丈な足・指を使い、木の幹に頭を下に逆さまに降りることのできる、唯一の野鳥です。キツツキやキバシリは幹を垂直には登れますが、逆さまに降りられる鳥は日本国内では、ゴジュウカラだけのようです。</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タイミングがあえば、 ことりはうす２</a:t>
            </a:r>
            <a:r>
              <a:rPr lang="en-US" altLang="ja-JP" sz="1100" dirty="0">
                <a:latin typeface="ＭＳ Ｐゴシック" panose="020B0600070205080204" pitchFamily="50" charset="-128"/>
                <a:ea typeface="ＭＳ Ｐゴシック" panose="020B0600070205080204" pitchFamily="50" charset="-128"/>
              </a:rPr>
              <a:t>F</a:t>
            </a:r>
            <a:r>
              <a:rPr lang="ja-JP" altLang="en-US" sz="1100" dirty="0">
                <a:latin typeface="ＭＳ Ｐゴシック" panose="020B0600070205080204" pitchFamily="50" charset="-128"/>
                <a:ea typeface="ＭＳ Ｐゴシック" panose="020B0600070205080204" pitchFamily="50" charset="-128"/>
              </a:rPr>
              <a:t>の野鳥観察室から、オオヤマザクラの木を颯爽と昇り降りする、ゴジュウカラのカッコイイ姿を見ることができるんですよ！</a:t>
            </a:r>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a:t>
            </a:r>
          </a:p>
        </p:txBody>
      </p:sp>
      <p:pic>
        <p:nvPicPr>
          <p:cNvPr id="15" name="図 14" descr="枝の上に座って、歌鳥カッコウのイラスト素材・ベクター Image ...">
            <a:extLst>
              <a:ext uri="{FF2B5EF4-FFF2-40B4-BE49-F238E27FC236}">
                <a16:creationId xmlns:a16="http://schemas.microsoft.com/office/drawing/2014/main" id="{58FFB5DE-21A8-A08A-AE99-78EBB16D5BCE}"/>
              </a:ext>
            </a:extLst>
          </p:cNvPr>
          <p:cNvPicPr>
            <a:picLocks noChangeAspect="1"/>
          </p:cNvPicPr>
          <p:nvPr/>
        </p:nvPicPr>
        <p:blipFill>
          <a:blip r:embed="rId23">
            <a:extLst>
              <a:ext uri="{BEBA8EAE-BF5A-486C-A8C5-ECC9F3942E4B}">
                <a14:imgProps xmlns:a14="http://schemas.microsoft.com/office/drawing/2010/main">
                  <a14:imgLayer r:embed="rId24">
                    <a14:imgEffect>
                      <a14:backgroundRemoval t="10000" b="90000" l="10000" r="90000"/>
                    </a14:imgEffect>
                  </a14:imgLayer>
                </a14:imgProps>
              </a:ext>
            </a:extLst>
          </a:blip>
          <a:stretch>
            <a:fillRect/>
          </a:stretch>
        </p:blipFill>
        <p:spPr>
          <a:xfrm>
            <a:off x="170750" y="-128887"/>
            <a:ext cx="1556141" cy="1371770"/>
          </a:xfrm>
          <a:prstGeom prst="rect">
            <a:avLst/>
          </a:prstGeom>
        </p:spPr>
      </p:pic>
      <p:sp>
        <p:nvSpPr>
          <p:cNvPr id="20" name="思考の吹き出し: 雲形 19">
            <a:extLst>
              <a:ext uri="{FF2B5EF4-FFF2-40B4-BE49-F238E27FC236}">
                <a16:creationId xmlns:a16="http://schemas.microsoft.com/office/drawing/2014/main" id="{098B3DE8-099F-5E17-E1B4-BFBBA5D5B796}"/>
              </a:ext>
            </a:extLst>
          </p:cNvPr>
          <p:cNvSpPr/>
          <p:nvPr/>
        </p:nvSpPr>
        <p:spPr>
          <a:xfrm rot="16200000">
            <a:off x="5004245" y="-85497"/>
            <a:ext cx="221567" cy="638320"/>
          </a:xfrm>
          <a:prstGeom prst="cloudCallou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C61B974B-55F0-1DBE-3D96-EF3F51F43F37}"/>
              </a:ext>
            </a:extLst>
          </p:cNvPr>
          <p:cNvSpPr txBox="1"/>
          <p:nvPr/>
        </p:nvSpPr>
        <p:spPr>
          <a:xfrm>
            <a:off x="4785621" y="117207"/>
            <a:ext cx="822041" cy="246221"/>
          </a:xfrm>
          <a:prstGeom prst="rect">
            <a:avLst/>
          </a:prstGeom>
          <a:noFill/>
        </p:spPr>
        <p:txBody>
          <a:bodyPr wrap="square" rtlCol="0">
            <a:spAutoFit/>
          </a:bodyPr>
          <a:lstStyle/>
          <a:p>
            <a:r>
              <a:rPr kumimoji="1" lang="ja-JP" altLang="en-US" sz="1000" b="1" dirty="0">
                <a:solidFill>
                  <a:schemeClr val="tx2"/>
                </a:solidFill>
              </a:rPr>
              <a:t>ﾎｲﾎｲﾎｲ</a:t>
            </a:r>
          </a:p>
        </p:txBody>
      </p:sp>
      <p:sp>
        <p:nvSpPr>
          <p:cNvPr id="19" name="テキスト ボックス 18">
            <a:extLst>
              <a:ext uri="{FF2B5EF4-FFF2-40B4-BE49-F238E27FC236}">
                <a16:creationId xmlns:a16="http://schemas.microsoft.com/office/drawing/2014/main" id="{2878C3AF-3BAF-ABA6-99A0-0D5D633DB47F}"/>
              </a:ext>
            </a:extLst>
          </p:cNvPr>
          <p:cNvSpPr txBox="1"/>
          <p:nvPr/>
        </p:nvSpPr>
        <p:spPr>
          <a:xfrm>
            <a:off x="283889" y="2315166"/>
            <a:ext cx="3245090" cy="2954655"/>
          </a:xfrm>
          <a:prstGeom prst="rect">
            <a:avLst/>
          </a:prstGeom>
          <a:noFill/>
        </p:spPr>
        <p:txBody>
          <a:bodyPr wrap="square" rtlCol="0">
            <a:spAutoFit/>
          </a:bodyPr>
          <a:lstStyle/>
          <a:p>
            <a:r>
              <a:rPr lang="ja-JP" altLang="en-US" sz="1100" dirty="0"/>
              <a:t>  </a:t>
            </a:r>
            <a:r>
              <a:rPr lang="ja-JP" altLang="ja-JP" sz="1100" dirty="0"/>
              <a:t>野原一面に咲く黄色いタンポポは春らしい景色を作り出してくれますね。しかしよく見るとそのほとんどが外来種であるセイヨウタンポポなのです。野鳥の森にもともと自生していたニホンタンポポの数が年々減ってしまっています。</a:t>
            </a:r>
          </a:p>
          <a:p>
            <a:r>
              <a:rPr lang="ja-JP" altLang="en-US" sz="1100" dirty="0"/>
              <a:t>  </a:t>
            </a:r>
            <a:r>
              <a:rPr lang="ja-JP" altLang="ja-JP" sz="1100" dirty="0"/>
              <a:t>そこで「セイヨウタンポポで染物体験」のイベントでは</a:t>
            </a:r>
            <a:r>
              <a:rPr lang="ja-JP" altLang="en-US" sz="1100" dirty="0"/>
              <a:t>、</a:t>
            </a:r>
            <a:r>
              <a:rPr lang="ja-JP" altLang="ja-JP" sz="1100" dirty="0"/>
              <a:t>野鳥の森のニホンタンポポを守るべく</a:t>
            </a:r>
            <a:r>
              <a:rPr lang="ja-JP" altLang="en-US" sz="1100" dirty="0"/>
              <a:t>、</a:t>
            </a:r>
            <a:r>
              <a:rPr lang="ja-JP" altLang="ja-JP" sz="1100" dirty="0"/>
              <a:t>ご参加いただいた方々のお力をお借りして､セイヨウタンポポのみを選別して摘みとっていただきました。</a:t>
            </a:r>
            <a:endParaRPr lang="en-US" altLang="ja-JP" sz="1100" dirty="0"/>
          </a:p>
          <a:p>
            <a:r>
              <a:rPr lang="ja-JP" altLang="en-US" sz="1100" kern="100" dirty="0">
                <a:latin typeface="+mn-ea"/>
                <a:cs typeface="Times New Roman" panose="02020603050405020304" pitchFamily="18" charset="0"/>
              </a:rPr>
              <a:t>  </a:t>
            </a:r>
            <a:r>
              <a:rPr lang="ja-JP" altLang="ja-JP" sz="1100" kern="100" dirty="0">
                <a:latin typeface="+mn-ea"/>
                <a:cs typeface="Times New Roman" panose="02020603050405020304" pitchFamily="18" charset="0"/>
              </a:rPr>
              <a:t>集め</a:t>
            </a:r>
            <a:r>
              <a:rPr lang="ja-JP" altLang="en-US" sz="1100" kern="100" dirty="0">
                <a:latin typeface="+mn-ea"/>
                <a:cs typeface="Times New Roman" panose="02020603050405020304" pitchFamily="18" charset="0"/>
              </a:rPr>
              <a:t>て</a:t>
            </a:r>
            <a:r>
              <a:rPr lang="ja-JP" altLang="ja-JP" sz="1100" kern="100" dirty="0">
                <a:latin typeface="+mn-ea"/>
                <a:cs typeface="Times New Roman" panose="02020603050405020304" pitchFamily="18" charset="0"/>
              </a:rPr>
              <a:t>いただいたセイヨウタンポポを煮立たせておいたお湯に一気に投入すると</a:t>
            </a:r>
            <a:r>
              <a:rPr lang="ja-JP" altLang="en-US" sz="1100" kern="100" dirty="0">
                <a:latin typeface="+mn-ea"/>
                <a:cs typeface="Times New Roman" panose="02020603050405020304" pitchFamily="18" charset="0"/>
              </a:rPr>
              <a:t>、</a:t>
            </a:r>
            <a:r>
              <a:rPr lang="ja-JP" altLang="ja-JP" sz="1100" kern="100" dirty="0">
                <a:latin typeface="+mn-ea"/>
                <a:cs typeface="Times New Roman" panose="02020603050405020304" pitchFamily="18" charset="0"/>
              </a:rPr>
              <a:t>あっという間に黄色い染め液ができました。熱いうちにあらかじめ糸や輪ゴムで絞り模様をつけておいた木綿のハンカチを浸します</a:t>
            </a:r>
            <a:r>
              <a:rPr lang="ja-JP" altLang="en-US" sz="1100" kern="100" dirty="0">
                <a:latin typeface="+mn-ea"/>
                <a:cs typeface="Times New Roman" panose="02020603050405020304" pitchFamily="18" charset="0"/>
              </a:rPr>
              <a:t>。</a:t>
            </a:r>
            <a:r>
              <a:rPr lang="ja-JP" altLang="ja-JP" sz="1100" kern="100" dirty="0">
                <a:latin typeface="+mn-ea"/>
                <a:cs typeface="Times New Roman" panose="02020603050405020304" pitchFamily="18" charset="0"/>
              </a:rPr>
              <a:t>ある程度色が入ったら取り出し次は媒染液（ことりはうすではナラの木の木灰から作った灰汁を使用しています。）に浸して時間をおきます。</a:t>
            </a:r>
            <a:endParaRPr lang="ja-JP" altLang="ja-JP" sz="1100" dirty="0"/>
          </a:p>
          <a:p>
            <a:r>
              <a:rPr lang="ja-JP" altLang="ja-JP" sz="1000" dirty="0"/>
              <a:t>　</a:t>
            </a:r>
          </a:p>
        </p:txBody>
      </p:sp>
      <p:sp>
        <p:nvSpPr>
          <p:cNvPr id="30" name="テキスト ボックス 29">
            <a:extLst>
              <a:ext uri="{FF2B5EF4-FFF2-40B4-BE49-F238E27FC236}">
                <a16:creationId xmlns:a16="http://schemas.microsoft.com/office/drawing/2014/main" id="{D732EF35-80E0-5231-B107-AD064DB70FED}"/>
              </a:ext>
            </a:extLst>
          </p:cNvPr>
          <p:cNvSpPr txBox="1"/>
          <p:nvPr/>
        </p:nvSpPr>
        <p:spPr>
          <a:xfrm>
            <a:off x="3787243" y="2250368"/>
            <a:ext cx="3275912" cy="1107996"/>
          </a:xfrm>
          <a:prstGeom prst="rect">
            <a:avLst/>
          </a:prstGeom>
          <a:noFill/>
        </p:spPr>
        <p:txBody>
          <a:bodyPr wrap="square">
            <a:spAutoFit/>
          </a:bodyPr>
          <a:lstStyle/>
          <a:p>
            <a:pPr>
              <a:buNone/>
            </a:pPr>
            <a:r>
              <a:rPr lang="ja-JP" altLang="en-US" sz="1100" kern="100" dirty="0">
                <a:effectLst/>
                <a:latin typeface="+mn-ea"/>
                <a:cs typeface="Times New Roman" panose="02020603050405020304" pitchFamily="18" charset="0"/>
              </a:rPr>
              <a:t>  </a:t>
            </a:r>
            <a:r>
              <a:rPr lang="ja-JP" altLang="ja-JP" sz="1100" kern="100" dirty="0">
                <a:effectLst/>
                <a:latin typeface="+mn-ea"/>
                <a:cs typeface="Times New Roman" panose="02020603050405020304" pitchFamily="18" charset="0"/>
              </a:rPr>
              <a:t>その後すすいでから絞り模様に使った糸や</a:t>
            </a:r>
            <a:r>
              <a:rPr lang="ja-JP" altLang="en-US" sz="1100" kern="100" dirty="0">
                <a:effectLst/>
                <a:latin typeface="+mn-ea"/>
                <a:cs typeface="Times New Roman" panose="02020603050405020304" pitchFamily="18" charset="0"/>
              </a:rPr>
              <a:t>ゴ</a:t>
            </a:r>
            <a:r>
              <a:rPr lang="ja-JP" altLang="ja-JP" sz="1100" kern="100" dirty="0">
                <a:effectLst/>
                <a:latin typeface="+mn-ea"/>
                <a:cs typeface="Times New Roman" panose="02020603050405020304" pitchFamily="18" charset="0"/>
              </a:rPr>
              <a:t>ムを取り除くと</a:t>
            </a:r>
            <a:r>
              <a:rPr lang="ja-JP" altLang="en-US" sz="1100" kern="100" dirty="0">
                <a:effectLst/>
                <a:latin typeface="+mn-ea"/>
                <a:cs typeface="Times New Roman" panose="02020603050405020304" pitchFamily="18" charset="0"/>
              </a:rPr>
              <a:t>、</a:t>
            </a:r>
            <a:r>
              <a:rPr lang="ja-JP" altLang="ja-JP" sz="1100" kern="100" dirty="0">
                <a:effectLst/>
                <a:latin typeface="+mn-ea"/>
                <a:cs typeface="Times New Roman" panose="02020603050405020304" pitchFamily="18" charset="0"/>
              </a:rPr>
              <a:t>それぞれに個性的な模様の黄色いハンカチが出来上がりました。そよ風になびく素敵な黄色いハンカチを眺めとても幸せな気分に浸ることができました。</a:t>
            </a:r>
            <a:endParaRPr lang="en-US" altLang="ja-JP" sz="1100" kern="100" dirty="0">
              <a:effectLst/>
              <a:latin typeface="+mn-ea"/>
              <a:cs typeface="Times New Roman" panose="02020603050405020304" pitchFamily="18" charset="0"/>
            </a:endParaRPr>
          </a:p>
          <a:p>
            <a:pPr>
              <a:buNone/>
            </a:pPr>
            <a:r>
              <a:rPr lang="ja-JP" altLang="en-US" sz="1100" kern="100" dirty="0">
                <a:latin typeface="+mn-ea"/>
                <a:cs typeface="Times New Roman" panose="02020603050405020304" pitchFamily="18" charset="0"/>
              </a:rPr>
              <a:t>                                                           </a:t>
            </a:r>
            <a:r>
              <a:rPr lang="en-US" altLang="ja-JP" sz="1100" kern="100" dirty="0">
                <a:latin typeface="+mn-ea"/>
                <a:cs typeface="Times New Roman" panose="02020603050405020304" pitchFamily="18" charset="0"/>
              </a:rPr>
              <a:t>by.</a:t>
            </a:r>
            <a:r>
              <a:rPr lang="ja-JP" altLang="en-US" sz="1100" kern="100" dirty="0">
                <a:latin typeface="+mn-ea"/>
                <a:cs typeface="Times New Roman" panose="02020603050405020304" pitchFamily="18" charset="0"/>
              </a:rPr>
              <a:t>桑原</a:t>
            </a:r>
            <a:endParaRPr lang="ja-JP" altLang="ja-JP" sz="1100" kern="100" dirty="0">
              <a:effectLst/>
              <a:latin typeface="+mn-ea"/>
              <a:cs typeface="Times New Roman" panose="02020603050405020304" pitchFamily="18" charset="0"/>
            </a:endParaRPr>
          </a:p>
        </p:txBody>
      </p:sp>
      <p:pic>
        <p:nvPicPr>
          <p:cNvPr id="28" name="図 27">
            <a:extLst>
              <a:ext uri="{FF2B5EF4-FFF2-40B4-BE49-F238E27FC236}">
                <a16:creationId xmlns:a16="http://schemas.microsoft.com/office/drawing/2014/main" id="{2CB0A0CC-2ACD-C381-0423-B5B771F39D94}"/>
              </a:ext>
            </a:extLst>
          </p:cNvPr>
          <p:cNvPicPr>
            <a:picLocks noChangeAspect="1"/>
          </p:cNvPicPr>
          <p:nvPr/>
        </p:nvPicPr>
        <p:blipFill>
          <a:blip r:embed="rId25" cstate="print">
            <a:alphaModFix/>
            <a:extLst>
              <a:ext uri="{BEBA8EAE-BF5A-486C-A8C5-ECC9F3942E4B}">
                <a14:imgProps xmlns:a14="http://schemas.microsoft.com/office/drawing/2010/main">
                  <a14:imgLayer r:embed="rId2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5413205" y="3339981"/>
            <a:ext cx="1610202" cy="1633461"/>
          </a:xfrm>
          <a:prstGeom prst="rect">
            <a:avLst/>
          </a:prstGeom>
        </p:spPr>
      </p:pic>
      <p:pic>
        <p:nvPicPr>
          <p:cNvPr id="31" name="図 30">
            <a:extLst>
              <a:ext uri="{FF2B5EF4-FFF2-40B4-BE49-F238E27FC236}">
                <a16:creationId xmlns:a16="http://schemas.microsoft.com/office/drawing/2014/main" id="{629C29CA-D952-02D3-9B1E-D1755341250C}"/>
              </a:ext>
            </a:extLst>
          </p:cNvPr>
          <p:cNvPicPr>
            <a:picLocks noChangeAspect="1"/>
          </p:cNvPicPr>
          <p:nvPr/>
        </p:nvPicPr>
        <p:blipFill>
          <a:blip r:embed="rId27" cstate="print">
            <a:extLst>
              <a:ext uri="{BEBA8EAE-BF5A-486C-A8C5-ECC9F3942E4B}">
                <a14:imgProps xmlns:a14="http://schemas.microsoft.com/office/drawing/2010/main">
                  <a14:imgLayer r:embed="rId28">
                    <a14:imgEffect>
                      <a14:saturation sat="200000"/>
                    </a14:imgEffect>
                  </a14:imgLayer>
                </a14:imgProps>
              </a:ext>
              <a:ext uri="{28A0092B-C50C-407E-A947-70E740481C1C}">
                <a14:useLocalDpi xmlns:a14="http://schemas.microsoft.com/office/drawing/2010/main" val="0"/>
              </a:ext>
            </a:extLst>
          </a:blip>
          <a:stretch>
            <a:fillRect/>
          </a:stretch>
        </p:blipFill>
        <p:spPr>
          <a:xfrm>
            <a:off x="3698540" y="3345612"/>
            <a:ext cx="1646291" cy="1610736"/>
          </a:xfrm>
          <a:prstGeom prst="rect">
            <a:avLst/>
          </a:prstGeom>
        </p:spPr>
      </p:pic>
      <p:pic>
        <p:nvPicPr>
          <p:cNvPr id="34" name="図 33">
            <a:extLst>
              <a:ext uri="{FF2B5EF4-FFF2-40B4-BE49-F238E27FC236}">
                <a16:creationId xmlns:a16="http://schemas.microsoft.com/office/drawing/2014/main" id="{33F56A87-F2D3-37F0-DB49-FEE6AEB34BAF}"/>
              </a:ext>
            </a:extLst>
          </p:cNvPr>
          <p:cNvPicPr>
            <a:picLocks noChangeAspect="1"/>
          </p:cNvPicPr>
          <p:nvPr/>
        </p:nvPicPr>
        <p:blipFill>
          <a:blip r:embed="rId29" cstate="print">
            <a:extLst>
              <a:ext uri="{28A0092B-C50C-407E-A947-70E740481C1C}">
                <a14:useLocalDpi xmlns:a14="http://schemas.microsoft.com/office/drawing/2010/main" val="0"/>
              </a:ext>
            </a:extLst>
          </a:blip>
          <a:srcRect l="35792" t="32889" r="36145" b="36646"/>
          <a:stretch>
            <a:fillRect/>
          </a:stretch>
        </p:blipFill>
        <p:spPr>
          <a:xfrm>
            <a:off x="3908567" y="6775158"/>
            <a:ext cx="1395664" cy="1071409"/>
          </a:xfrm>
          <a:prstGeom prst="rect">
            <a:avLst/>
          </a:prstGeom>
        </p:spPr>
      </p:pic>
      <p:pic>
        <p:nvPicPr>
          <p:cNvPr id="40" name="図 39">
            <a:extLst>
              <a:ext uri="{FF2B5EF4-FFF2-40B4-BE49-F238E27FC236}">
                <a16:creationId xmlns:a16="http://schemas.microsoft.com/office/drawing/2014/main" id="{F9417027-B667-BCA3-C8F7-7C81B2FF2F48}"/>
              </a:ext>
            </a:extLst>
          </p:cNvPr>
          <p:cNvPicPr>
            <a:picLocks noChangeAspect="1"/>
          </p:cNvPicPr>
          <p:nvPr/>
        </p:nvPicPr>
        <p:blipFill>
          <a:blip r:embed="rId30" cstate="print">
            <a:extLst>
              <a:ext uri="{28A0092B-C50C-407E-A947-70E740481C1C}">
                <a14:useLocalDpi xmlns:a14="http://schemas.microsoft.com/office/drawing/2010/main" val="0"/>
              </a:ext>
            </a:extLst>
          </a:blip>
          <a:srcRect l="20742" t="12361" r="20817" b="22884"/>
          <a:stretch>
            <a:fillRect/>
          </a:stretch>
        </p:blipFill>
        <p:spPr>
          <a:xfrm>
            <a:off x="5563784" y="6750603"/>
            <a:ext cx="1319288" cy="1095964"/>
          </a:xfrm>
          <a:prstGeom prst="rect">
            <a:avLst/>
          </a:prstGeom>
        </p:spPr>
      </p:pic>
      <p:sp>
        <p:nvSpPr>
          <p:cNvPr id="3" name="テキスト ボックス 2">
            <a:extLst>
              <a:ext uri="{FF2B5EF4-FFF2-40B4-BE49-F238E27FC236}">
                <a16:creationId xmlns:a16="http://schemas.microsoft.com/office/drawing/2014/main" id="{B2D1EB74-D48C-EC85-0A25-639195F6A87C}"/>
              </a:ext>
            </a:extLst>
          </p:cNvPr>
          <p:cNvSpPr txBox="1"/>
          <p:nvPr/>
        </p:nvSpPr>
        <p:spPr>
          <a:xfrm>
            <a:off x="115050" y="8527664"/>
            <a:ext cx="3490897" cy="1954381"/>
          </a:xfrm>
          <a:prstGeom prst="rect">
            <a:avLst/>
          </a:prstGeom>
          <a:noFill/>
        </p:spPr>
        <p:txBody>
          <a:bodyPr wrap="square" rtlCol="0">
            <a:spAutoFit/>
          </a:bodyPr>
          <a:lstStyle/>
          <a:p>
            <a:r>
              <a:rPr kumimoji="1" lang="ja-JP" altLang="en-US" sz="1100" b="1" i="1" dirty="0"/>
              <a:t>ニュースです！！</a:t>
            </a:r>
            <a:r>
              <a:rPr kumimoji="1" lang="ja-JP" altLang="en-US" sz="1100" dirty="0"/>
              <a:t>５月２７日に</a:t>
            </a:r>
            <a:r>
              <a:rPr kumimoji="1" lang="en-US" altLang="ja-JP" sz="1100" dirty="0"/>
              <a:t>KHB</a:t>
            </a:r>
            <a:r>
              <a:rPr kumimoji="1" lang="ja-JP" altLang="en-US" sz="1100" dirty="0"/>
              <a:t>「温泉ハンター遠刈田蔵王編」</a:t>
            </a:r>
            <a:r>
              <a:rPr lang="ja-JP" altLang="en-US" sz="1100" dirty="0"/>
              <a:t>ロケ</a:t>
            </a:r>
            <a:r>
              <a:rPr kumimoji="1" lang="ja-JP" altLang="en-US" sz="1100" dirty="0"/>
              <a:t>で、この季節の</a:t>
            </a:r>
            <a:r>
              <a:rPr lang="ja-JP" altLang="en-US" sz="1100" dirty="0"/>
              <a:t>見どころ「バードウォッチング」ということで、「ことりはうす」を取材に</a:t>
            </a:r>
            <a:r>
              <a:rPr kumimoji="1" lang="ja-JP" altLang="en-US" sz="1100" dirty="0"/>
              <a:t>訪れました▼前日までの天気予報は曇りでしたが、当日の天気は青空快晴となり、空気のおいしさや新緑の輝きがより際立つ撮影になりました▼</a:t>
            </a:r>
            <a:r>
              <a:rPr lang="ja-JP" altLang="en-US" sz="1100" dirty="0"/>
              <a:t>２</a:t>
            </a:r>
            <a:r>
              <a:rPr kumimoji="1" lang="ja-JP" altLang="en-US" sz="1100" dirty="0"/>
              <a:t>階の野鳥観察室での撮影では、カワラヒワやキジバト、なんとニホンリス</a:t>
            </a:r>
            <a:r>
              <a:rPr lang="ja-JP" altLang="en-US" sz="1100" dirty="0"/>
              <a:t>も登場し取材スタッフ陣も「すっごい カッワイイ</a:t>
            </a:r>
            <a:r>
              <a:rPr lang="ja-JP" altLang="en-US" sz="1100" i="1" dirty="0"/>
              <a:t>！</a:t>
            </a:r>
            <a:r>
              <a:rPr lang="ja-JP" altLang="en-US" sz="1100" dirty="0"/>
              <a:t>」の連発で、撮影を盛り上げてくれました▼６月８日の放送ということで、もうすでに放送済みですね▼約１時間の取材撮影、「温泉ハンター」</a:t>
            </a:r>
            <a:r>
              <a:rPr kumimoji="1" lang="ja-JP" altLang="en-US" sz="1100" dirty="0"/>
              <a:t>スタッフの皆様、ありがとうございました。</a:t>
            </a:r>
            <a:endParaRPr kumimoji="1" lang="en-US" altLang="ja-JP" sz="1100" dirty="0"/>
          </a:p>
        </p:txBody>
      </p:sp>
      <p:pic>
        <p:nvPicPr>
          <p:cNvPr id="24" name="Picture 4" descr="大きな木イラストのフリー素材｜イラストイメージ">
            <a:extLst>
              <a:ext uri="{FF2B5EF4-FFF2-40B4-BE49-F238E27FC236}">
                <a16:creationId xmlns:a16="http://schemas.microsoft.com/office/drawing/2014/main" id="{97ADFADA-E73D-5046-868F-9B3A1A76CFC1}"/>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87243" y="9374400"/>
            <a:ext cx="220011" cy="21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2885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kumimoji="1" sz="1100"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23538</TotalTime>
  <Words>844</Words>
  <Application>Microsoft Office PowerPoint</Application>
  <PresentationFormat>ユーザー設定</PresentationFormat>
  <Paragraphs>47</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AR Pゴシック体S</vt:lpstr>
      <vt:lpstr>HGP創英角ｺﾞｼｯｸUB</vt:lpstr>
      <vt:lpstr>HGP創英角ﾎﾟｯﾌﾟ体</vt:lpstr>
      <vt:lpstr>HGS創英角ﾎﾟｯﾌﾟ体</vt:lpstr>
      <vt:lpstr>ＭＳ Ｐゴシック</vt:lpstr>
      <vt:lpstr>AlphabetSoup Tilt BT</vt:lpstr>
      <vt:lpstr>Arial</vt:lpstr>
      <vt:lpstr>Calibri</vt:lpstr>
      <vt:lpstr>Office ​​テーマ</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kotori3</dc:creator>
  <cp:lastModifiedBy>はうす ことり</cp:lastModifiedBy>
  <cp:revision>982</cp:revision>
  <cp:lastPrinted>2026-06-20T04:18:15Z</cp:lastPrinted>
  <dcterms:created xsi:type="dcterms:W3CDTF">2018-09-22T04:33:14Z</dcterms:created>
  <dcterms:modified xsi:type="dcterms:W3CDTF">2026-06-20T04:24:09Z</dcterms:modified>
</cp:coreProperties>
</file>