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7200900" cy="10440988"/>
  <p:notesSz cx="6735763" cy="9866313"/>
  <p:defaultTextStyle>
    <a:defPPr>
      <a:defRPr lang="ja-JP"/>
    </a:defPPr>
    <a:lvl1pPr marL="0" algn="l" defTabSz="914278" rtl="0" eaLnBrk="1" latinLnBrk="0" hangingPunct="1">
      <a:defRPr kumimoji="1" sz="1800" kern="1200">
        <a:solidFill>
          <a:schemeClr val="tx1"/>
        </a:solidFill>
        <a:latin typeface="+mn-lt"/>
        <a:ea typeface="+mn-ea"/>
        <a:cs typeface="+mn-cs"/>
      </a:defRPr>
    </a:lvl1pPr>
    <a:lvl2pPr marL="457139" algn="l" defTabSz="914278" rtl="0" eaLnBrk="1" latinLnBrk="0" hangingPunct="1">
      <a:defRPr kumimoji="1" sz="1800" kern="1200">
        <a:solidFill>
          <a:schemeClr val="tx1"/>
        </a:solidFill>
        <a:latin typeface="+mn-lt"/>
        <a:ea typeface="+mn-ea"/>
        <a:cs typeface="+mn-cs"/>
      </a:defRPr>
    </a:lvl2pPr>
    <a:lvl3pPr marL="914278" algn="l" defTabSz="914278" rtl="0" eaLnBrk="1" latinLnBrk="0" hangingPunct="1">
      <a:defRPr kumimoji="1" sz="1800" kern="1200">
        <a:solidFill>
          <a:schemeClr val="tx1"/>
        </a:solidFill>
        <a:latin typeface="+mn-lt"/>
        <a:ea typeface="+mn-ea"/>
        <a:cs typeface="+mn-cs"/>
      </a:defRPr>
    </a:lvl3pPr>
    <a:lvl4pPr marL="1371416" algn="l" defTabSz="914278" rtl="0" eaLnBrk="1" latinLnBrk="0" hangingPunct="1">
      <a:defRPr kumimoji="1" sz="1800" kern="1200">
        <a:solidFill>
          <a:schemeClr val="tx1"/>
        </a:solidFill>
        <a:latin typeface="+mn-lt"/>
        <a:ea typeface="+mn-ea"/>
        <a:cs typeface="+mn-cs"/>
      </a:defRPr>
    </a:lvl4pPr>
    <a:lvl5pPr marL="1828555" algn="l" defTabSz="914278" rtl="0" eaLnBrk="1" latinLnBrk="0" hangingPunct="1">
      <a:defRPr kumimoji="1" sz="1800" kern="1200">
        <a:solidFill>
          <a:schemeClr val="tx1"/>
        </a:solidFill>
        <a:latin typeface="+mn-lt"/>
        <a:ea typeface="+mn-ea"/>
        <a:cs typeface="+mn-cs"/>
      </a:defRPr>
    </a:lvl5pPr>
    <a:lvl6pPr marL="2285695" algn="l" defTabSz="914278" rtl="0" eaLnBrk="1" latinLnBrk="0" hangingPunct="1">
      <a:defRPr kumimoji="1" sz="1800" kern="1200">
        <a:solidFill>
          <a:schemeClr val="tx1"/>
        </a:solidFill>
        <a:latin typeface="+mn-lt"/>
        <a:ea typeface="+mn-ea"/>
        <a:cs typeface="+mn-cs"/>
      </a:defRPr>
    </a:lvl6pPr>
    <a:lvl7pPr marL="2742834" algn="l" defTabSz="914278" rtl="0" eaLnBrk="1" latinLnBrk="0" hangingPunct="1">
      <a:defRPr kumimoji="1" sz="1800" kern="1200">
        <a:solidFill>
          <a:schemeClr val="tx1"/>
        </a:solidFill>
        <a:latin typeface="+mn-lt"/>
        <a:ea typeface="+mn-ea"/>
        <a:cs typeface="+mn-cs"/>
      </a:defRPr>
    </a:lvl7pPr>
    <a:lvl8pPr marL="3199973" algn="l" defTabSz="914278" rtl="0" eaLnBrk="1" latinLnBrk="0" hangingPunct="1">
      <a:defRPr kumimoji="1" sz="1800" kern="1200">
        <a:solidFill>
          <a:schemeClr val="tx1"/>
        </a:solidFill>
        <a:latin typeface="+mn-lt"/>
        <a:ea typeface="+mn-ea"/>
        <a:cs typeface="+mn-cs"/>
      </a:defRPr>
    </a:lvl8pPr>
    <a:lvl9pPr marL="3657111" algn="l" defTabSz="914278"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89">
          <p15:clr>
            <a:srgbClr val="A4A3A4"/>
          </p15:clr>
        </p15:guide>
        <p15:guide id="2" pos="226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7C2206"/>
    <a:srgbClr val="ABA705"/>
    <a:srgbClr val="F0EB07"/>
    <a:srgbClr val="04BC27"/>
    <a:srgbClr val="FDCD6D"/>
    <a:srgbClr val="00863D"/>
    <a:srgbClr val="0099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38" autoAdjust="0"/>
    <p:restoredTop sz="94707" autoAdjust="0"/>
  </p:normalViewPr>
  <p:slideViewPr>
    <p:cSldViewPr>
      <p:cViewPr>
        <p:scale>
          <a:sx n="148" d="100"/>
          <a:sy n="148" d="100"/>
        </p:scale>
        <p:origin x="-126" y="-6858"/>
      </p:cViewPr>
      <p:guideLst>
        <p:guide orient="horz" pos="3289"/>
        <p:guide pos="226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8" y="4"/>
            <a:ext cx="2918830" cy="493316"/>
          </a:xfrm>
          <a:prstGeom prst="rect">
            <a:avLst/>
          </a:prstGeom>
        </p:spPr>
        <p:txBody>
          <a:bodyPr vert="horz" lIns="90716" tIns="45358" rIns="90716" bIns="45358"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5381" y="4"/>
            <a:ext cx="2918830" cy="493316"/>
          </a:xfrm>
          <a:prstGeom prst="rect">
            <a:avLst/>
          </a:prstGeom>
        </p:spPr>
        <p:txBody>
          <a:bodyPr vert="horz" lIns="90716" tIns="45358" rIns="90716" bIns="45358" rtlCol="0"/>
          <a:lstStyle>
            <a:lvl1pPr algn="r">
              <a:defRPr sz="1200"/>
            </a:lvl1pPr>
          </a:lstStyle>
          <a:p>
            <a:fld id="{13A57C1F-DA19-43CB-BB4E-FD89F39FE28B}" type="datetimeFigureOut">
              <a:rPr kumimoji="1" lang="ja-JP" altLang="en-US" smtClean="0"/>
              <a:t>2026/8/23</a:t>
            </a:fld>
            <a:endParaRPr kumimoji="1" lang="ja-JP" altLang="en-US" dirty="0"/>
          </a:p>
        </p:txBody>
      </p:sp>
      <p:sp>
        <p:nvSpPr>
          <p:cNvPr id="4" name="スライド イメージ プレースホルダー 3"/>
          <p:cNvSpPr>
            <a:spLocks noGrp="1" noRot="1" noChangeAspect="1"/>
          </p:cNvSpPr>
          <p:nvPr>
            <p:ph type="sldImg" idx="2"/>
          </p:nvPr>
        </p:nvSpPr>
        <p:spPr>
          <a:xfrm>
            <a:off x="2092325" y="739775"/>
            <a:ext cx="2551113" cy="3700463"/>
          </a:xfrm>
          <a:prstGeom prst="rect">
            <a:avLst/>
          </a:prstGeom>
          <a:noFill/>
          <a:ln w="12700">
            <a:solidFill>
              <a:prstClr val="black"/>
            </a:solidFill>
          </a:ln>
        </p:spPr>
        <p:txBody>
          <a:bodyPr vert="horz" lIns="90716" tIns="45358" rIns="90716" bIns="45358" rtlCol="0" anchor="ctr"/>
          <a:lstStyle/>
          <a:p>
            <a:endParaRPr lang="ja-JP" altLang="en-US" dirty="0"/>
          </a:p>
        </p:txBody>
      </p:sp>
      <p:sp>
        <p:nvSpPr>
          <p:cNvPr id="5" name="ノート プレースホルダー 4"/>
          <p:cNvSpPr>
            <a:spLocks noGrp="1"/>
          </p:cNvSpPr>
          <p:nvPr>
            <p:ph type="body" sz="quarter" idx="3"/>
          </p:nvPr>
        </p:nvSpPr>
        <p:spPr>
          <a:xfrm>
            <a:off x="673577" y="4686503"/>
            <a:ext cx="5388610" cy="4439841"/>
          </a:xfrm>
          <a:prstGeom prst="rect">
            <a:avLst/>
          </a:prstGeom>
        </p:spPr>
        <p:txBody>
          <a:bodyPr vert="horz" lIns="90716" tIns="45358" rIns="90716" bIns="4535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8" y="9371289"/>
            <a:ext cx="2918830" cy="493316"/>
          </a:xfrm>
          <a:prstGeom prst="rect">
            <a:avLst/>
          </a:prstGeom>
        </p:spPr>
        <p:txBody>
          <a:bodyPr vert="horz" lIns="90716" tIns="45358" rIns="90716" bIns="45358"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15381" y="9371289"/>
            <a:ext cx="2918830" cy="493316"/>
          </a:xfrm>
          <a:prstGeom prst="rect">
            <a:avLst/>
          </a:prstGeom>
        </p:spPr>
        <p:txBody>
          <a:bodyPr vert="horz" lIns="90716" tIns="45358" rIns="90716" bIns="45358" rtlCol="0" anchor="b"/>
          <a:lstStyle>
            <a:lvl1pPr algn="r">
              <a:defRPr sz="1200"/>
            </a:lvl1pPr>
          </a:lstStyle>
          <a:p>
            <a:fld id="{C32027CF-C889-4F0B-8339-CFA1BA6170DD}" type="slidenum">
              <a:rPr kumimoji="1" lang="ja-JP" altLang="en-US" smtClean="0"/>
              <a:t>‹#›</a:t>
            </a:fld>
            <a:endParaRPr kumimoji="1" lang="ja-JP" altLang="en-US" dirty="0"/>
          </a:p>
        </p:txBody>
      </p:sp>
    </p:spTree>
    <p:extLst>
      <p:ext uri="{BB962C8B-B14F-4D97-AF65-F5344CB8AC3E}">
        <p14:creationId xmlns:p14="http://schemas.microsoft.com/office/powerpoint/2010/main" val="3720506695"/>
      </p:ext>
    </p:extLst>
  </p:cSld>
  <p:clrMap bg1="lt1" tx1="dk1" bg2="lt2" tx2="dk2" accent1="accent1" accent2="accent2" accent3="accent3" accent4="accent4" accent5="accent5" accent6="accent6" hlink="hlink" folHlink="folHlink"/>
  <p:notesStyle>
    <a:lvl1pPr marL="0" algn="l" defTabSz="914278" rtl="0" eaLnBrk="1" latinLnBrk="0" hangingPunct="1">
      <a:defRPr kumimoji="1" sz="1200" kern="1200">
        <a:solidFill>
          <a:schemeClr val="tx1"/>
        </a:solidFill>
        <a:latin typeface="+mn-lt"/>
        <a:ea typeface="+mn-ea"/>
        <a:cs typeface="+mn-cs"/>
      </a:defRPr>
    </a:lvl1pPr>
    <a:lvl2pPr marL="457139" algn="l" defTabSz="914278" rtl="0" eaLnBrk="1" latinLnBrk="0" hangingPunct="1">
      <a:defRPr kumimoji="1" sz="1200" kern="1200">
        <a:solidFill>
          <a:schemeClr val="tx1"/>
        </a:solidFill>
        <a:latin typeface="+mn-lt"/>
        <a:ea typeface="+mn-ea"/>
        <a:cs typeface="+mn-cs"/>
      </a:defRPr>
    </a:lvl2pPr>
    <a:lvl3pPr marL="914278" algn="l" defTabSz="914278" rtl="0" eaLnBrk="1" latinLnBrk="0" hangingPunct="1">
      <a:defRPr kumimoji="1" sz="1200" kern="1200">
        <a:solidFill>
          <a:schemeClr val="tx1"/>
        </a:solidFill>
        <a:latin typeface="+mn-lt"/>
        <a:ea typeface="+mn-ea"/>
        <a:cs typeface="+mn-cs"/>
      </a:defRPr>
    </a:lvl3pPr>
    <a:lvl4pPr marL="1371416" algn="l" defTabSz="914278" rtl="0" eaLnBrk="1" latinLnBrk="0" hangingPunct="1">
      <a:defRPr kumimoji="1" sz="1200" kern="1200">
        <a:solidFill>
          <a:schemeClr val="tx1"/>
        </a:solidFill>
        <a:latin typeface="+mn-lt"/>
        <a:ea typeface="+mn-ea"/>
        <a:cs typeface="+mn-cs"/>
      </a:defRPr>
    </a:lvl4pPr>
    <a:lvl5pPr marL="1828555" algn="l" defTabSz="914278" rtl="0" eaLnBrk="1" latinLnBrk="0" hangingPunct="1">
      <a:defRPr kumimoji="1" sz="1200" kern="1200">
        <a:solidFill>
          <a:schemeClr val="tx1"/>
        </a:solidFill>
        <a:latin typeface="+mn-lt"/>
        <a:ea typeface="+mn-ea"/>
        <a:cs typeface="+mn-cs"/>
      </a:defRPr>
    </a:lvl5pPr>
    <a:lvl6pPr marL="2285695" algn="l" defTabSz="914278" rtl="0" eaLnBrk="1" latinLnBrk="0" hangingPunct="1">
      <a:defRPr kumimoji="1" sz="1200" kern="1200">
        <a:solidFill>
          <a:schemeClr val="tx1"/>
        </a:solidFill>
        <a:latin typeface="+mn-lt"/>
        <a:ea typeface="+mn-ea"/>
        <a:cs typeface="+mn-cs"/>
      </a:defRPr>
    </a:lvl6pPr>
    <a:lvl7pPr marL="2742834" algn="l" defTabSz="914278" rtl="0" eaLnBrk="1" latinLnBrk="0" hangingPunct="1">
      <a:defRPr kumimoji="1" sz="1200" kern="1200">
        <a:solidFill>
          <a:schemeClr val="tx1"/>
        </a:solidFill>
        <a:latin typeface="+mn-lt"/>
        <a:ea typeface="+mn-ea"/>
        <a:cs typeface="+mn-cs"/>
      </a:defRPr>
    </a:lvl7pPr>
    <a:lvl8pPr marL="3199973" algn="l" defTabSz="914278" rtl="0" eaLnBrk="1" latinLnBrk="0" hangingPunct="1">
      <a:defRPr kumimoji="1" sz="1200" kern="1200">
        <a:solidFill>
          <a:schemeClr val="tx1"/>
        </a:solidFill>
        <a:latin typeface="+mn-lt"/>
        <a:ea typeface="+mn-ea"/>
        <a:cs typeface="+mn-cs"/>
      </a:defRPr>
    </a:lvl8pPr>
    <a:lvl9pPr marL="3657111" algn="l" defTabSz="914278"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3D0A6-1E9E-07E8-85C6-4135FF6F01B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324C129-5A11-EE7D-B70B-A6254D7A8A7F}"/>
              </a:ext>
            </a:extLst>
          </p:cNvPr>
          <p:cNvSpPr>
            <a:spLocks noGrp="1" noRot="1" noChangeAspect="1"/>
          </p:cNvSpPr>
          <p:nvPr>
            <p:ph type="sldImg"/>
          </p:nvPr>
        </p:nvSpPr>
        <p:spPr>
          <a:xfrm>
            <a:off x="2092325" y="739775"/>
            <a:ext cx="2551113" cy="3700463"/>
          </a:xfrm>
        </p:spPr>
      </p:sp>
      <p:sp>
        <p:nvSpPr>
          <p:cNvPr id="3" name="ノート プレースホルダー 2">
            <a:extLst>
              <a:ext uri="{FF2B5EF4-FFF2-40B4-BE49-F238E27FC236}">
                <a16:creationId xmlns:a16="http://schemas.microsoft.com/office/drawing/2014/main" id="{08ACD43F-91C1-9E97-4D7B-09CC90E21ADD}"/>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BBAF491-40B9-AAD9-8530-3EB68805E0CE}"/>
              </a:ext>
            </a:extLst>
          </p:cNvPr>
          <p:cNvSpPr>
            <a:spLocks noGrp="1"/>
          </p:cNvSpPr>
          <p:nvPr>
            <p:ph type="sldNum" sz="quarter" idx="10"/>
          </p:nvPr>
        </p:nvSpPr>
        <p:spPr/>
        <p:txBody>
          <a:bodyPr/>
          <a:lstStyle/>
          <a:p>
            <a:fld id="{C32027CF-C889-4F0B-8339-CFA1BA6170DD}" type="slidenum">
              <a:rPr kumimoji="1" lang="ja-JP" altLang="en-US" smtClean="0"/>
              <a:t>1</a:t>
            </a:fld>
            <a:endParaRPr kumimoji="1" lang="ja-JP" altLang="en-US" dirty="0"/>
          </a:p>
        </p:txBody>
      </p:sp>
    </p:spTree>
    <p:extLst>
      <p:ext uri="{BB962C8B-B14F-4D97-AF65-F5344CB8AC3E}">
        <p14:creationId xmlns:p14="http://schemas.microsoft.com/office/powerpoint/2010/main" val="1835867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40070" y="3243479"/>
            <a:ext cx="6120765" cy="2238046"/>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80135" y="5916564"/>
            <a:ext cx="5040631" cy="2668252"/>
          </a:xfrm>
        </p:spPr>
        <p:txBody>
          <a:bodyPr/>
          <a:lstStyle>
            <a:lvl1pPr marL="0" indent="0" algn="ctr">
              <a:buNone/>
              <a:defRPr>
                <a:solidFill>
                  <a:schemeClr val="tx1">
                    <a:tint val="75000"/>
                  </a:schemeClr>
                </a:solidFill>
              </a:defRPr>
            </a:lvl1pPr>
            <a:lvl2pPr marL="457139" indent="0" algn="ctr">
              <a:buNone/>
              <a:defRPr>
                <a:solidFill>
                  <a:schemeClr val="tx1">
                    <a:tint val="75000"/>
                  </a:schemeClr>
                </a:solidFill>
              </a:defRPr>
            </a:lvl2pPr>
            <a:lvl3pPr marL="914278" indent="0" algn="ctr">
              <a:buNone/>
              <a:defRPr>
                <a:solidFill>
                  <a:schemeClr val="tx1">
                    <a:tint val="75000"/>
                  </a:schemeClr>
                </a:solidFill>
              </a:defRPr>
            </a:lvl3pPr>
            <a:lvl4pPr marL="1371416" indent="0" algn="ctr">
              <a:buNone/>
              <a:defRPr>
                <a:solidFill>
                  <a:schemeClr val="tx1">
                    <a:tint val="75000"/>
                  </a:schemeClr>
                </a:solidFill>
              </a:defRPr>
            </a:lvl4pPr>
            <a:lvl5pPr marL="1828555" indent="0" algn="ctr">
              <a:buNone/>
              <a:defRPr>
                <a:solidFill>
                  <a:schemeClr val="tx1">
                    <a:tint val="75000"/>
                  </a:schemeClr>
                </a:solidFill>
              </a:defRPr>
            </a:lvl5pPr>
            <a:lvl6pPr marL="2285695" indent="0" algn="ctr">
              <a:buNone/>
              <a:defRPr>
                <a:solidFill>
                  <a:schemeClr val="tx1">
                    <a:tint val="75000"/>
                  </a:schemeClr>
                </a:solidFill>
              </a:defRPr>
            </a:lvl6pPr>
            <a:lvl7pPr marL="2742834" indent="0" algn="ctr">
              <a:buNone/>
              <a:defRPr>
                <a:solidFill>
                  <a:schemeClr val="tx1">
                    <a:tint val="75000"/>
                  </a:schemeClr>
                </a:solidFill>
              </a:defRPr>
            </a:lvl7pPr>
            <a:lvl8pPr marL="3199973" indent="0" algn="ctr">
              <a:buNone/>
              <a:defRPr>
                <a:solidFill>
                  <a:schemeClr val="tx1">
                    <a:tint val="75000"/>
                  </a:schemeClr>
                </a:solidFill>
              </a:defRPr>
            </a:lvl8pPr>
            <a:lvl9pPr marL="3657111"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BDB2AF05-92F1-49D0-BC51-400020780F26}" type="datetimeFigureOut">
              <a:rPr kumimoji="1" lang="ja-JP" altLang="en-US" smtClean="0"/>
              <a:t>2026/8/23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C87954E8-270C-4A07-8B9F-43CD5F0B51D4}" type="slidenum">
              <a:rPr kumimoji="1" lang="ja-JP" altLang="en-US" smtClean="0"/>
              <a:t>‹#›</a:t>
            </a:fld>
            <a:endParaRPr kumimoji="1" lang="ja-JP" altLang="en-US" dirty="0"/>
          </a:p>
        </p:txBody>
      </p:sp>
    </p:spTree>
    <p:extLst>
      <p:ext uri="{BB962C8B-B14F-4D97-AF65-F5344CB8AC3E}">
        <p14:creationId xmlns:p14="http://schemas.microsoft.com/office/powerpoint/2010/main" val="2819656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DB2AF05-92F1-49D0-BC51-400020780F26}" type="datetimeFigureOut">
              <a:rPr kumimoji="1" lang="ja-JP" altLang="en-US" smtClean="0"/>
              <a:t>2026/8/23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C87954E8-270C-4A07-8B9F-43CD5F0B51D4}" type="slidenum">
              <a:rPr kumimoji="1" lang="ja-JP" altLang="en-US" smtClean="0"/>
              <a:t>‹#›</a:t>
            </a:fld>
            <a:endParaRPr kumimoji="1" lang="ja-JP" altLang="en-US" dirty="0"/>
          </a:p>
        </p:txBody>
      </p:sp>
    </p:spTree>
    <p:extLst>
      <p:ext uri="{BB962C8B-B14F-4D97-AF65-F5344CB8AC3E}">
        <p14:creationId xmlns:p14="http://schemas.microsoft.com/office/powerpoint/2010/main" val="2697244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220653" y="418128"/>
            <a:ext cx="1620203" cy="8908676"/>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360045" y="418128"/>
            <a:ext cx="4740593" cy="8908676"/>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DB2AF05-92F1-49D0-BC51-400020780F26}" type="datetimeFigureOut">
              <a:rPr kumimoji="1" lang="ja-JP" altLang="en-US" smtClean="0"/>
              <a:t>2026/8/23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C87954E8-270C-4A07-8B9F-43CD5F0B51D4}" type="slidenum">
              <a:rPr kumimoji="1" lang="ja-JP" altLang="en-US" smtClean="0"/>
              <a:t>‹#›</a:t>
            </a:fld>
            <a:endParaRPr kumimoji="1" lang="ja-JP" altLang="en-US" dirty="0"/>
          </a:p>
        </p:txBody>
      </p:sp>
    </p:spTree>
    <p:extLst>
      <p:ext uri="{BB962C8B-B14F-4D97-AF65-F5344CB8AC3E}">
        <p14:creationId xmlns:p14="http://schemas.microsoft.com/office/powerpoint/2010/main" val="4002876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DB2AF05-92F1-49D0-BC51-400020780F26}" type="datetimeFigureOut">
              <a:rPr kumimoji="1" lang="ja-JP" altLang="en-US" smtClean="0"/>
              <a:t>2026/8/23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C87954E8-270C-4A07-8B9F-43CD5F0B51D4}" type="slidenum">
              <a:rPr kumimoji="1" lang="ja-JP" altLang="en-US" smtClean="0"/>
              <a:t>‹#›</a:t>
            </a:fld>
            <a:endParaRPr kumimoji="1" lang="ja-JP" altLang="en-US" dirty="0"/>
          </a:p>
        </p:txBody>
      </p:sp>
    </p:spTree>
    <p:extLst>
      <p:ext uri="{BB962C8B-B14F-4D97-AF65-F5344CB8AC3E}">
        <p14:creationId xmlns:p14="http://schemas.microsoft.com/office/powerpoint/2010/main" val="2171223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68824" y="6709302"/>
            <a:ext cx="6120765" cy="2073696"/>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68824" y="4425340"/>
            <a:ext cx="6120765" cy="2283966"/>
          </a:xfrm>
        </p:spPr>
        <p:txBody>
          <a:bodyPr anchor="b"/>
          <a:lstStyle>
            <a:lvl1pPr marL="0" indent="0">
              <a:buNone/>
              <a:defRPr sz="2000">
                <a:solidFill>
                  <a:schemeClr val="tx1">
                    <a:tint val="75000"/>
                  </a:schemeClr>
                </a:solidFill>
              </a:defRPr>
            </a:lvl1pPr>
            <a:lvl2pPr marL="457139" indent="0">
              <a:buNone/>
              <a:defRPr sz="1800">
                <a:solidFill>
                  <a:schemeClr val="tx1">
                    <a:tint val="75000"/>
                  </a:schemeClr>
                </a:solidFill>
              </a:defRPr>
            </a:lvl2pPr>
            <a:lvl3pPr marL="914278" indent="0">
              <a:buNone/>
              <a:defRPr sz="1600">
                <a:solidFill>
                  <a:schemeClr val="tx1">
                    <a:tint val="75000"/>
                  </a:schemeClr>
                </a:solidFill>
              </a:defRPr>
            </a:lvl3pPr>
            <a:lvl4pPr marL="1371416" indent="0">
              <a:buNone/>
              <a:defRPr sz="1400">
                <a:solidFill>
                  <a:schemeClr val="tx1">
                    <a:tint val="75000"/>
                  </a:schemeClr>
                </a:solidFill>
              </a:defRPr>
            </a:lvl4pPr>
            <a:lvl5pPr marL="1828555" indent="0">
              <a:buNone/>
              <a:defRPr sz="1400">
                <a:solidFill>
                  <a:schemeClr val="tx1">
                    <a:tint val="75000"/>
                  </a:schemeClr>
                </a:solidFill>
              </a:defRPr>
            </a:lvl5pPr>
            <a:lvl6pPr marL="2285695" indent="0">
              <a:buNone/>
              <a:defRPr sz="1400">
                <a:solidFill>
                  <a:schemeClr val="tx1">
                    <a:tint val="75000"/>
                  </a:schemeClr>
                </a:solidFill>
              </a:defRPr>
            </a:lvl6pPr>
            <a:lvl7pPr marL="2742834" indent="0">
              <a:buNone/>
              <a:defRPr sz="1400">
                <a:solidFill>
                  <a:schemeClr val="tx1">
                    <a:tint val="75000"/>
                  </a:schemeClr>
                </a:solidFill>
              </a:defRPr>
            </a:lvl7pPr>
            <a:lvl8pPr marL="3199973" indent="0">
              <a:buNone/>
              <a:defRPr sz="1400">
                <a:solidFill>
                  <a:schemeClr val="tx1">
                    <a:tint val="75000"/>
                  </a:schemeClr>
                </a:solidFill>
              </a:defRPr>
            </a:lvl8pPr>
            <a:lvl9pPr marL="3657111"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DB2AF05-92F1-49D0-BC51-400020780F26}" type="datetimeFigureOut">
              <a:rPr kumimoji="1" lang="ja-JP" altLang="en-US" smtClean="0"/>
              <a:t>2026/8/23</a:t>
            </a:fld>
            <a:endParaRPr kumimoji="1" lang="ja-JP" altLang="en-US" dirty="0"/>
          </a:p>
        </p:txBody>
      </p:sp>
      <p:sp>
        <p:nvSpPr>
          <p:cNvPr id="5" name="フッター プレースホルダー 4"/>
          <p:cNvSpPr>
            <a:spLocks noGrp="1"/>
          </p:cNvSpPr>
          <p:nvPr>
            <p:ph type="ftr" sz="quarter" idx="11"/>
          </p:nvPr>
        </p:nvSpPr>
        <p:spPr/>
        <p:txBody>
          <a:bodyPr/>
          <a:lstStyle/>
          <a:p>
            <a:endParaRPr kumimoji="1" lang="ja-JP" altLang="en-US" dirty="0"/>
          </a:p>
        </p:txBody>
      </p:sp>
      <p:sp>
        <p:nvSpPr>
          <p:cNvPr id="6" name="スライド番号プレースホルダー 5"/>
          <p:cNvSpPr>
            <a:spLocks noGrp="1"/>
          </p:cNvSpPr>
          <p:nvPr>
            <p:ph type="sldNum" sz="quarter" idx="12"/>
          </p:nvPr>
        </p:nvSpPr>
        <p:spPr/>
        <p:txBody>
          <a:bodyPr/>
          <a:lstStyle/>
          <a:p>
            <a:fld id="{C87954E8-270C-4A07-8B9F-43CD5F0B51D4}" type="slidenum">
              <a:rPr kumimoji="1" lang="ja-JP" altLang="en-US" smtClean="0"/>
              <a:t>‹#›</a:t>
            </a:fld>
            <a:endParaRPr kumimoji="1" lang="ja-JP" altLang="en-US" dirty="0"/>
          </a:p>
        </p:txBody>
      </p:sp>
    </p:spTree>
    <p:extLst>
      <p:ext uri="{BB962C8B-B14F-4D97-AF65-F5344CB8AC3E}">
        <p14:creationId xmlns:p14="http://schemas.microsoft.com/office/powerpoint/2010/main" val="3522557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360045" y="2436236"/>
            <a:ext cx="3180397" cy="68905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660458" y="2436236"/>
            <a:ext cx="3180397" cy="68905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DB2AF05-92F1-49D0-BC51-400020780F26}" type="datetimeFigureOut">
              <a:rPr kumimoji="1" lang="ja-JP" altLang="en-US" smtClean="0"/>
              <a:t>2026/8/23</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C87954E8-270C-4A07-8B9F-43CD5F0B51D4}" type="slidenum">
              <a:rPr kumimoji="1" lang="ja-JP" altLang="en-US" smtClean="0"/>
              <a:t>‹#›</a:t>
            </a:fld>
            <a:endParaRPr kumimoji="1" lang="ja-JP" altLang="en-US" dirty="0"/>
          </a:p>
        </p:txBody>
      </p:sp>
    </p:spTree>
    <p:extLst>
      <p:ext uri="{BB962C8B-B14F-4D97-AF65-F5344CB8AC3E}">
        <p14:creationId xmlns:p14="http://schemas.microsoft.com/office/powerpoint/2010/main" val="2825784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60049" y="2337140"/>
            <a:ext cx="3181648" cy="974008"/>
          </a:xfrm>
        </p:spPr>
        <p:txBody>
          <a:bodyPr anchor="b"/>
          <a:lstStyle>
            <a:lvl1pPr marL="0" indent="0">
              <a:buNone/>
              <a:defRPr sz="2400" b="1"/>
            </a:lvl1pPr>
            <a:lvl2pPr marL="457139" indent="0">
              <a:buNone/>
              <a:defRPr sz="2000" b="1"/>
            </a:lvl2pPr>
            <a:lvl3pPr marL="914278" indent="0">
              <a:buNone/>
              <a:defRPr sz="1800" b="1"/>
            </a:lvl3pPr>
            <a:lvl4pPr marL="1371416" indent="0">
              <a:buNone/>
              <a:defRPr sz="1600" b="1"/>
            </a:lvl4pPr>
            <a:lvl5pPr marL="1828555" indent="0">
              <a:buNone/>
              <a:defRPr sz="1600" b="1"/>
            </a:lvl5pPr>
            <a:lvl6pPr marL="2285695" indent="0">
              <a:buNone/>
              <a:defRPr sz="1600" b="1"/>
            </a:lvl6pPr>
            <a:lvl7pPr marL="2742834" indent="0">
              <a:buNone/>
              <a:defRPr sz="1600" b="1"/>
            </a:lvl7pPr>
            <a:lvl8pPr marL="3199973" indent="0">
              <a:buNone/>
              <a:defRPr sz="1600" b="1"/>
            </a:lvl8pPr>
            <a:lvl9pPr marL="3657111"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60049" y="3311147"/>
            <a:ext cx="3181648" cy="60156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657961" y="2337140"/>
            <a:ext cx="3182898" cy="974008"/>
          </a:xfrm>
        </p:spPr>
        <p:txBody>
          <a:bodyPr anchor="b"/>
          <a:lstStyle>
            <a:lvl1pPr marL="0" indent="0">
              <a:buNone/>
              <a:defRPr sz="2400" b="1"/>
            </a:lvl1pPr>
            <a:lvl2pPr marL="457139" indent="0">
              <a:buNone/>
              <a:defRPr sz="2000" b="1"/>
            </a:lvl2pPr>
            <a:lvl3pPr marL="914278" indent="0">
              <a:buNone/>
              <a:defRPr sz="1800" b="1"/>
            </a:lvl3pPr>
            <a:lvl4pPr marL="1371416" indent="0">
              <a:buNone/>
              <a:defRPr sz="1600" b="1"/>
            </a:lvl4pPr>
            <a:lvl5pPr marL="1828555" indent="0">
              <a:buNone/>
              <a:defRPr sz="1600" b="1"/>
            </a:lvl5pPr>
            <a:lvl6pPr marL="2285695" indent="0">
              <a:buNone/>
              <a:defRPr sz="1600" b="1"/>
            </a:lvl6pPr>
            <a:lvl7pPr marL="2742834" indent="0">
              <a:buNone/>
              <a:defRPr sz="1600" b="1"/>
            </a:lvl7pPr>
            <a:lvl8pPr marL="3199973" indent="0">
              <a:buNone/>
              <a:defRPr sz="1600" b="1"/>
            </a:lvl8pPr>
            <a:lvl9pPr marL="3657111"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657961" y="3311147"/>
            <a:ext cx="3182898" cy="601565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DB2AF05-92F1-49D0-BC51-400020780F26}" type="datetimeFigureOut">
              <a:rPr kumimoji="1" lang="ja-JP" altLang="en-US" smtClean="0"/>
              <a:t>2026/8/23</a:t>
            </a:fld>
            <a:endParaRPr kumimoji="1" lang="ja-JP" altLang="en-US" dirty="0"/>
          </a:p>
        </p:txBody>
      </p:sp>
      <p:sp>
        <p:nvSpPr>
          <p:cNvPr id="8" name="フッター プレースホルダー 7"/>
          <p:cNvSpPr>
            <a:spLocks noGrp="1"/>
          </p:cNvSpPr>
          <p:nvPr>
            <p:ph type="ftr" sz="quarter" idx="11"/>
          </p:nvPr>
        </p:nvSpPr>
        <p:spPr/>
        <p:txBody>
          <a:bodyPr/>
          <a:lstStyle/>
          <a:p>
            <a:endParaRPr kumimoji="1" lang="ja-JP" altLang="en-US" dirty="0"/>
          </a:p>
        </p:txBody>
      </p:sp>
      <p:sp>
        <p:nvSpPr>
          <p:cNvPr id="9" name="スライド番号プレースホルダー 8"/>
          <p:cNvSpPr>
            <a:spLocks noGrp="1"/>
          </p:cNvSpPr>
          <p:nvPr>
            <p:ph type="sldNum" sz="quarter" idx="12"/>
          </p:nvPr>
        </p:nvSpPr>
        <p:spPr/>
        <p:txBody>
          <a:bodyPr/>
          <a:lstStyle/>
          <a:p>
            <a:fld id="{C87954E8-270C-4A07-8B9F-43CD5F0B51D4}" type="slidenum">
              <a:rPr kumimoji="1" lang="ja-JP" altLang="en-US" smtClean="0"/>
              <a:t>‹#›</a:t>
            </a:fld>
            <a:endParaRPr kumimoji="1" lang="ja-JP" altLang="en-US" dirty="0"/>
          </a:p>
        </p:txBody>
      </p:sp>
    </p:spTree>
    <p:extLst>
      <p:ext uri="{BB962C8B-B14F-4D97-AF65-F5344CB8AC3E}">
        <p14:creationId xmlns:p14="http://schemas.microsoft.com/office/powerpoint/2010/main" val="293148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BDB2AF05-92F1-49D0-BC51-400020780F26}" type="datetimeFigureOut">
              <a:rPr kumimoji="1" lang="ja-JP" altLang="en-US" smtClean="0"/>
              <a:t>2026/8/23</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
        <p:nvSpPr>
          <p:cNvPr id="5" name="スライド番号プレースホルダー 4"/>
          <p:cNvSpPr>
            <a:spLocks noGrp="1"/>
          </p:cNvSpPr>
          <p:nvPr>
            <p:ph type="sldNum" sz="quarter" idx="12"/>
          </p:nvPr>
        </p:nvSpPr>
        <p:spPr/>
        <p:txBody>
          <a:bodyPr/>
          <a:lstStyle/>
          <a:p>
            <a:fld id="{C87954E8-270C-4A07-8B9F-43CD5F0B51D4}" type="slidenum">
              <a:rPr kumimoji="1" lang="ja-JP" altLang="en-US" smtClean="0"/>
              <a:t>‹#›</a:t>
            </a:fld>
            <a:endParaRPr kumimoji="1" lang="ja-JP" altLang="en-US" dirty="0"/>
          </a:p>
        </p:txBody>
      </p:sp>
    </p:spTree>
    <p:extLst>
      <p:ext uri="{BB962C8B-B14F-4D97-AF65-F5344CB8AC3E}">
        <p14:creationId xmlns:p14="http://schemas.microsoft.com/office/powerpoint/2010/main" val="3001366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DB2AF05-92F1-49D0-BC51-400020780F26}" type="datetimeFigureOut">
              <a:rPr kumimoji="1" lang="ja-JP" altLang="en-US" smtClean="0"/>
              <a:t>2026/8/23</a:t>
            </a:fld>
            <a:endParaRPr kumimoji="1" lang="ja-JP" altLang="en-US" dirty="0"/>
          </a:p>
        </p:txBody>
      </p:sp>
      <p:sp>
        <p:nvSpPr>
          <p:cNvPr id="3" name="フッター プレースホルダー 2"/>
          <p:cNvSpPr>
            <a:spLocks noGrp="1"/>
          </p:cNvSpPr>
          <p:nvPr>
            <p:ph type="ftr" sz="quarter" idx="11"/>
          </p:nvPr>
        </p:nvSpPr>
        <p:spPr/>
        <p:txBody>
          <a:bodyPr/>
          <a:lstStyle/>
          <a:p>
            <a:endParaRPr kumimoji="1" lang="ja-JP" altLang="en-US" dirty="0"/>
          </a:p>
        </p:txBody>
      </p:sp>
      <p:sp>
        <p:nvSpPr>
          <p:cNvPr id="4" name="スライド番号プレースホルダー 3"/>
          <p:cNvSpPr>
            <a:spLocks noGrp="1"/>
          </p:cNvSpPr>
          <p:nvPr>
            <p:ph type="sldNum" sz="quarter" idx="12"/>
          </p:nvPr>
        </p:nvSpPr>
        <p:spPr/>
        <p:txBody>
          <a:bodyPr/>
          <a:lstStyle/>
          <a:p>
            <a:fld id="{C87954E8-270C-4A07-8B9F-43CD5F0B51D4}" type="slidenum">
              <a:rPr kumimoji="1" lang="ja-JP" altLang="en-US" smtClean="0"/>
              <a:t>‹#›</a:t>
            </a:fld>
            <a:endParaRPr kumimoji="1" lang="ja-JP" altLang="en-US" dirty="0"/>
          </a:p>
        </p:txBody>
      </p:sp>
    </p:spTree>
    <p:extLst>
      <p:ext uri="{BB962C8B-B14F-4D97-AF65-F5344CB8AC3E}">
        <p14:creationId xmlns:p14="http://schemas.microsoft.com/office/powerpoint/2010/main" val="3205956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60049" y="415706"/>
            <a:ext cx="2369046" cy="1769168"/>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815358" y="415710"/>
            <a:ext cx="4025504" cy="891109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60049" y="2184878"/>
            <a:ext cx="2369046" cy="7141927"/>
          </a:xfrm>
        </p:spPr>
        <p:txBody>
          <a:bodyPr/>
          <a:lstStyle>
            <a:lvl1pPr marL="0" indent="0">
              <a:buNone/>
              <a:defRPr sz="1400"/>
            </a:lvl1pPr>
            <a:lvl2pPr marL="457139" indent="0">
              <a:buNone/>
              <a:defRPr sz="1200"/>
            </a:lvl2pPr>
            <a:lvl3pPr marL="914278" indent="0">
              <a:buNone/>
              <a:defRPr sz="900"/>
            </a:lvl3pPr>
            <a:lvl4pPr marL="1371416" indent="0">
              <a:buNone/>
              <a:defRPr sz="900"/>
            </a:lvl4pPr>
            <a:lvl5pPr marL="1828555" indent="0">
              <a:buNone/>
              <a:defRPr sz="900"/>
            </a:lvl5pPr>
            <a:lvl6pPr marL="2285695" indent="0">
              <a:buNone/>
              <a:defRPr sz="900"/>
            </a:lvl6pPr>
            <a:lvl7pPr marL="2742834" indent="0">
              <a:buNone/>
              <a:defRPr sz="900"/>
            </a:lvl7pPr>
            <a:lvl8pPr marL="3199973" indent="0">
              <a:buNone/>
              <a:defRPr sz="900"/>
            </a:lvl8pPr>
            <a:lvl9pPr marL="3657111"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DB2AF05-92F1-49D0-BC51-400020780F26}" type="datetimeFigureOut">
              <a:rPr kumimoji="1" lang="ja-JP" altLang="en-US" smtClean="0"/>
              <a:t>2026/8/23</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C87954E8-270C-4A07-8B9F-43CD5F0B51D4}" type="slidenum">
              <a:rPr kumimoji="1" lang="ja-JP" altLang="en-US" smtClean="0"/>
              <a:t>‹#›</a:t>
            </a:fld>
            <a:endParaRPr kumimoji="1" lang="ja-JP" altLang="en-US" dirty="0"/>
          </a:p>
        </p:txBody>
      </p:sp>
    </p:spTree>
    <p:extLst>
      <p:ext uri="{BB962C8B-B14F-4D97-AF65-F5344CB8AC3E}">
        <p14:creationId xmlns:p14="http://schemas.microsoft.com/office/powerpoint/2010/main" val="2498003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11429" y="7308695"/>
            <a:ext cx="4320540" cy="862833"/>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411429" y="932922"/>
            <a:ext cx="4320540" cy="6264593"/>
          </a:xfrm>
        </p:spPr>
        <p:txBody>
          <a:bodyPr/>
          <a:lstStyle>
            <a:lvl1pPr marL="0" indent="0">
              <a:buNone/>
              <a:defRPr sz="3200"/>
            </a:lvl1pPr>
            <a:lvl2pPr marL="457139" indent="0">
              <a:buNone/>
              <a:defRPr sz="2800"/>
            </a:lvl2pPr>
            <a:lvl3pPr marL="914278" indent="0">
              <a:buNone/>
              <a:defRPr sz="2400"/>
            </a:lvl3pPr>
            <a:lvl4pPr marL="1371416" indent="0">
              <a:buNone/>
              <a:defRPr sz="2000"/>
            </a:lvl4pPr>
            <a:lvl5pPr marL="1828555" indent="0">
              <a:buNone/>
              <a:defRPr sz="2000"/>
            </a:lvl5pPr>
            <a:lvl6pPr marL="2285695" indent="0">
              <a:buNone/>
              <a:defRPr sz="2000"/>
            </a:lvl6pPr>
            <a:lvl7pPr marL="2742834" indent="0">
              <a:buNone/>
              <a:defRPr sz="2000"/>
            </a:lvl7pPr>
            <a:lvl8pPr marL="3199973" indent="0">
              <a:buNone/>
              <a:defRPr sz="2000"/>
            </a:lvl8pPr>
            <a:lvl9pPr marL="3657111" indent="0">
              <a:buNone/>
              <a:defRPr sz="2000"/>
            </a:lvl9pPr>
          </a:lstStyle>
          <a:p>
            <a:endParaRPr kumimoji="1" lang="ja-JP" altLang="en-US" dirty="0"/>
          </a:p>
        </p:txBody>
      </p:sp>
      <p:sp>
        <p:nvSpPr>
          <p:cNvPr id="4" name="テキスト プレースホルダー 3"/>
          <p:cNvSpPr>
            <a:spLocks noGrp="1"/>
          </p:cNvSpPr>
          <p:nvPr>
            <p:ph type="body" sz="half" idx="2"/>
          </p:nvPr>
        </p:nvSpPr>
        <p:spPr>
          <a:xfrm>
            <a:off x="1411429" y="8171528"/>
            <a:ext cx="4320540" cy="1225365"/>
          </a:xfrm>
        </p:spPr>
        <p:txBody>
          <a:bodyPr/>
          <a:lstStyle>
            <a:lvl1pPr marL="0" indent="0">
              <a:buNone/>
              <a:defRPr sz="1400"/>
            </a:lvl1pPr>
            <a:lvl2pPr marL="457139" indent="0">
              <a:buNone/>
              <a:defRPr sz="1200"/>
            </a:lvl2pPr>
            <a:lvl3pPr marL="914278" indent="0">
              <a:buNone/>
              <a:defRPr sz="900"/>
            </a:lvl3pPr>
            <a:lvl4pPr marL="1371416" indent="0">
              <a:buNone/>
              <a:defRPr sz="900"/>
            </a:lvl4pPr>
            <a:lvl5pPr marL="1828555" indent="0">
              <a:buNone/>
              <a:defRPr sz="900"/>
            </a:lvl5pPr>
            <a:lvl6pPr marL="2285695" indent="0">
              <a:buNone/>
              <a:defRPr sz="900"/>
            </a:lvl6pPr>
            <a:lvl7pPr marL="2742834" indent="0">
              <a:buNone/>
              <a:defRPr sz="900"/>
            </a:lvl7pPr>
            <a:lvl8pPr marL="3199973" indent="0">
              <a:buNone/>
              <a:defRPr sz="900"/>
            </a:lvl8pPr>
            <a:lvl9pPr marL="3657111"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DB2AF05-92F1-49D0-BC51-400020780F26}" type="datetimeFigureOut">
              <a:rPr kumimoji="1" lang="ja-JP" altLang="en-US" smtClean="0"/>
              <a:t>2026/8/23</a:t>
            </a:fld>
            <a:endParaRPr kumimoji="1" lang="ja-JP" altLang="en-US" dirty="0"/>
          </a:p>
        </p:txBody>
      </p:sp>
      <p:sp>
        <p:nvSpPr>
          <p:cNvPr id="6" name="フッター プレースホルダー 5"/>
          <p:cNvSpPr>
            <a:spLocks noGrp="1"/>
          </p:cNvSpPr>
          <p:nvPr>
            <p:ph type="ftr" sz="quarter" idx="11"/>
          </p:nvPr>
        </p:nvSpPr>
        <p:spPr/>
        <p:txBody>
          <a:bodyPr/>
          <a:lstStyle/>
          <a:p>
            <a:endParaRPr kumimoji="1" lang="ja-JP" altLang="en-US" dirty="0"/>
          </a:p>
        </p:txBody>
      </p:sp>
      <p:sp>
        <p:nvSpPr>
          <p:cNvPr id="7" name="スライド番号プレースホルダー 6"/>
          <p:cNvSpPr>
            <a:spLocks noGrp="1"/>
          </p:cNvSpPr>
          <p:nvPr>
            <p:ph type="sldNum" sz="quarter" idx="12"/>
          </p:nvPr>
        </p:nvSpPr>
        <p:spPr/>
        <p:txBody>
          <a:bodyPr/>
          <a:lstStyle/>
          <a:p>
            <a:fld id="{C87954E8-270C-4A07-8B9F-43CD5F0B51D4}" type="slidenum">
              <a:rPr kumimoji="1" lang="ja-JP" altLang="en-US" smtClean="0"/>
              <a:t>‹#›</a:t>
            </a:fld>
            <a:endParaRPr kumimoji="1" lang="ja-JP" altLang="en-US" dirty="0"/>
          </a:p>
        </p:txBody>
      </p:sp>
    </p:spTree>
    <p:extLst>
      <p:ext uri="{BB962C8B-B14F-4D97-AF65-F5344CB8AC3E}">
        <p14:creationId xmlns:p14="http://schemas.microsoft.com/office/powerpoint/2010/main" val="864153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60048" y="418125"/>
            <a:ext cx="6480810" cy="1740164"/>
          </a:xfrm>
          <a:prstGeom prst="rect">
            <a:avLst/>
          </a:prstGeom>
        </p:spPr>
        <p:txBody>
          <a:bodyPr vert="horz" lIns="91428" tIns="45714" rIns="91428" bIns="45714"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60048" y="2436236"/>
            <a:ext cx="6480810" cy="6890569"/>
          </a:xfrm>
          <a:prstGeom prst="rect">
            <a:avLst/>
          </a:prstGeom>
        </p:spPr>
        <p:txBody>
          <a:bodyPr vert="horz" lIns="91428" tIns="45714" rIns="91428" bIns="45714"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60048" y="9677254"/>
            <a:ext cx="1680210" cy="555885"/>
          </a:xfrm>
          <a:prstGeom prst="rect">
            <a:avLst/>
          </a:prstGeom>
        </p:spPr>
        <p:txBody>
          <a:bodyPr vert="horz" lIns="91428" tIns="45714" rIns="91428" bIns="45714" rtlCol="0" anchor="ctr"/>
          <a:lstStyle>
            <a:lvl1pPr algn="l">
              <a:defRPr sz="1200">
                <a:solidFill>
                  <a:schemeClr val="tx1">
                    <a:tint val="75000"/>
                  </a:schemeClr>
                </a:solidFill>
              </a:defRPr>
            </a:lvl1pPr>
          </a:lstStyle>
          <a:p>
            <a:fld id="{BDB2AF05-92F1-49D0-BC51-400020780F26}" type="datetimeFigureOut">
              <a:rPr kumimoji="1" lang="ja-JP" altLang="en-US" smtClean="0"/>
              <a:t>2026/8/23</a:t>
            </a:fld>
            <a:endParaRPr kumimoji="1" lang="ja-JP" altLang="en-US" dirty="0"/>
          </a:p>
        </p:txBody>
      </p:sp>
      <p:sp>
        <p:nvSpPr>
          <p:cNvPr id="5" name="フッター プレースホルダー 4"/>
          <p:cNvSpPr>
            <a:spLocks noGrp="1"/>
          </p:cNvSpPr>
          <p:nvPr>
            <p:ph type="ftr" sz="quarter" idx="3"/>
          </p:nvPr>
        </p:nvSpPr>
        <p:spPr>
          <a:xfrm>
            <a:off x="2460310" y="9677254"/>
            <a:ext cx="2280285" cy="555885"/>
          </a:xfrm>
          <a:prstGeom prst="rect">
            <a:avLst/>
          </a:prstGeom>
        </p:spPr>
        <p:txBody>
          <a:bodyPr vert="horz" lIns="91428" tIns="45714" rIns="91428" bIns="45714"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5160649" y="9677254"/>
            <a:ext cx="1680210" cy="555885"/>
          </a:xfrm>
          <a:prstGeom prst="rect">
            <a:avLst/>
          </a:prstGeom>
        </p:spPr>
        <p:txBody>
          <a:bodyPr vert="horz" lIns="91428" tIns="45714" rIns="91428" bIns="45714" rtlCol="0" anchor="ctr"/>
          <a:lstStyle>
            <a:lvl1pPr algn="r">
              <a:defRPr sz="1200">
                <a:solidFill>
                  <a:schemeClr val="tx1">
                    <a:tint val="75000"/>
                  </a:schemeClr>
                </a:solidFill>
              </a:defRPr>
            </a:lvl1pPr>
          </a:lstStyle>
          <a:p>
            <a:fld id="{C87954E8-270C-4A07-8B9F-43CD5F0B51D4}" type="slidenum">
              <a:rPr kumimoji="1" lang="ja-JP" altLang="en-US" smtClean="0"/>
              <a:t>‹#›</a:t>
            </a:fld>
            <a:endParaRPr kumimoji="1" lang="ja-JP" altLang="en-US" dirty="0"/>
          </a:p>
        </p:txBody>
      </p:sp>
    </p:spTree>
    <p:extLst>
      <p:ext uri="{BB962C8B-B14F-4D97-AF65-F5344CB8AC3E}">
        <p14:creationId xmlns:p14="http://schemas.microsoft.com/office/powerpoint/2010/main" val="2408591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278" rtl="0" eaLnBrk="1" latinLnBrk="0" hangingPunct="1">
        <a:spcBef>
          <a:spcPct val="0"/>
        </a:spcBef>
        <a:buNone/>
        <a:defRPr kumimoji="1" sz="4400" kern="1200">
          <a:solidFill>
            <a:schemeClr val="tx1"/>
          </a:solidFill>
          <a:latin typeface="+mj-lt"/>
          <a:ea typeface="+mj-ea"/>
          <a:cs typeface="+mj-cs"/>
        </a:defRPr>
      </a:lvl1pPr>
    </p:titleStyle>
    <p:bodyStyle>
      <a:lvl1pPr marL="342854" indent="-342854" algn="l" defTabSz="914278"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851" indent="-285712" algn="l" defTabSz="914278"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847" indent="-228569" algn="l" defTabSz="914278"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599986" indent="-228569" algn="l" defTabSz="9142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126" indent="-228569" algn="l" defTabSz="9142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264" indent="-228569" algn="l" defTabSz="9142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403" indent="-228569" algn="l" defTabSz="9142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542" indent="-228569" algn="l" defTabSz="9142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5681" indent="-228569" algn="l" defTabSz="9142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278" rtl="0" eaLnBrk="1" latinLnBrk="0" hangingPunct="1">
        <a:defRPr kumimoji="1" sz="1800" kern="1200">
          <a:solidFill>
            <a:schemeClr val="tx1"/>
          </a:solidFill>
          <a:latin typeface="+mn-lt"/>
          <a:ea typeface="+mn-ea"/>
          <a:cs typeface="+mn-cs"/>
        </a:defRPr>
      </a:lvl1pPr>
      <a:lvl2pPr marL="457139" algn="l" defTabSz="914278" rtl="0" eaLnBrk="1" latinLnBrk="0" hangingPunct="1">
        <a:defRPr kumimoji="1" sz="1800" kern="1200">
          <a:solidFill>
            <a:schemeClr val="tx1"/>
          </a:solidFill>
          <a:latin typeface="+mn-lt"/>
          <a:ea typeface="+mn-ea"/>
          <a:cs typeface="+mn-cs"/>
        </a:defRPr>
      </a:lvl2pPr>
      <a:lvl3pPr marL="914278" algn="l" defTabSz="914278" rtl="0" eaLnBrk="1" latinLnBrk="0" hangingPunct="1">
        <a:defRPr kumimoji="1" sz="1800" kern="1200">
          <a:solidFill>
            <a:schemeClr val="tx1"/>
          </a:solidFill>
          <a:latin typeface="+mn-lt"/>
          <a:ea typeface="+mn-ea"/>
          <a:cs typeface="+mn-cs"/>
        </a:defRPr>
      </a:lvl3pPr>
      <a:lvl4pPr marL="1371416" algn="l" defTabSz="914278" rtl="0" eaLnBrk="1" latinLnBrk="0" hangingPunct="1">
        <a:defRPr kumimoji="1" sz="1800" kern="1200">
          <a:solidFill>
            <a:schemeClr val="tx1"/>
          </a:solidFill>
          <a:latin typeface="+mn-lt"/>
          <a:ea typeface="+mn-ea"/>
          <a:cs typeface="+mn-cs"/>
        </a:defRPr>
      </a:lvl4pPr>
      <a:lvl5pPr marL="1828555" algn="l" defTabSz="914278" rtl="0" eaLnBrk="1" latinLnBrk="0" hangingPunct="1">
        <a:defRPr kumimoji="1" sz="1800" kern="1200">
          <a:solidFill>
            <a:schemeClr val="tx1"/>
          </a:solidFill>
          <a:latin typeface="+mn-lt"/>
          <a:ea typeface="+mn-ea"/>
          <a:cs typeface="+mn-cs"/>
        </a:defRPr>
      </a:lvl5pPr>
      <a:lvl6pPr marL="2285695" algn="l" defTabSz="914278" rtl="0" eaLnBrk="1" latinLnBrk="0" hangingPunct="1">
        <a:defRPr kumimoji="1" sz="1800" kern="1200">
          <a:solidFill>
            <a:schemeClr val="tx1"/>
          </a:solidFill>
          <a:latin typeface="+mn-lt"/>
          <a:ea typeface="+mn-ea"/>
          <a:cs typeface="+mn-cs"/>
        </a:defRPr>
      </a:lvl6pPr>
      <a:lvl7pPr marL="2742834" algn="l" defTabSz="914278" rtl="0" eaLnBrk="1" latinLnBrk="0" hangingPunct="1">
        <a:defRPr kumimoji="1" sz="1800" kern="1200">
          <a:solidFill>
            <a:schemeClr val="tx1"/>
          </a:solidFill>
          <a:latin typeface="+mn-lt"/>
          <a:ea typeface="+mn-ea"/>
          <a:cs typeface="+mn-cs"/>
        </a:defRPr>
      </a:lvl7pPr>
      <a:lvl8pPr marL="3199973" algn="l" defTabSz="914278" rtl="0" eaLnBrk="1" latinLnBrk="0" hangingPunct="1">
        <a:defRPr kumimoji="1" sz="1800" kern="1200">
          <a:solidFill>
            <a:schemeClr val="tx1"/>
          </a:solidFill>
          <a:latin typeface="+mn-lt"/>
          <a:ea typeface="+mn-ea"/>
          <a:cs typeface="+mn-cs"/>
        </a:defRPr>
      </a:lvl8pPr>
      <a:lvl9pPr marL="3657111" algn="l" defTabSz="914278"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8.png"/><Relationship Id="rId18" Type="http://schemas.openxmlformats.org/officeDocument/2006/relationships/image" Target="../media/image11.png"/><Relationship Id="rId26" Type="http://schemas.microsoft.com/office/2007/relationships/hdphoto" Target="../media/hdphoto7.wdp"/><Relationship Id="rId21" Type="http://schemas.microsoft.com/office/2007/relationships/hdphoto" Target="../media/hdphoto5.wdp"/><Relationship Id="rId34" Type="http://schemas.openxmlformats.org/officeDocument/2006/relationships/image" Target="../media/image23.png"/><Relationship Id="rId7" Type="http://schemas.openxmlformats.org/officeDocument/2006/relationships/image" Target="../media/image5.png"/><Relationship Id="rId12" Type="http://schemas.microsoft.com/office/2007/relationships/hdphoto" Target="../media/hdphoto3.wdp"/><Relationship Id="rId17" Type="http://schemas.openxmlformats.org/officeDocument/2006/relationships/hyperlink" Target="http://mifi.main.jp/kotori/index.html" TargetMode="External"/><Relationship Id="rId25" Type="http://schemas.openxmlformats.org/officeDocument/2006/relationships/image" Target="../media/image16.png"/><Relationship Id="rId33" Type="http://schemas.openxmlformats.org/officeDocument/2006/relationships/image" Target="../media/image22.png"/><Relationship Id="rId2" Type="http://schemas.openxmlformats.org/officeDocument/2006/relationships/notesSlide" Target="../notesSlides/notesSlide1.xml"/><Relationship Id="rId16" Type="http://schemas.openxmlformats.org/officeDocument/2006/relationships/image" Target="../media/image10.png"/><Relationship Id="rId20" Type="http://schemas.openxmlformats.org/officeDocument/2006/relationships/image" Target="../media/image13.png"/><Relationship Id="rId29"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7.png"/><Relationship Id="rId24" Type="http://schemas.microsoft.com/office/2007/relationships/hdphoto" Target="../media/hdphoto6.wdp"/><Relationship Id="rId32" Type="http://schemas.openxmlformats.org/officeDocument/2006/relationships/image" Target="../media/image21.jpeg"/><Relationship Id="rId37" Type="http://schemas.microsoft.com/office/2007/relationships/hdphoto" Target="../media/hdphoto10.wdp"/><Relationship Id="rId5" Type="http://schemas.openxmlformats.org/officeDocument/2006/relationships/image" Target="../media/image3.jpg"/><Relationship Id="rId15" Type="http://schemas.openxmlformats.org/officeDocument/2006/relationships/image" Target="../media/image9.png"/><Relationship Id="rId23" Type="http://schemas.openxmlformats.org/officeDocument/2006/relationships/image" Target="../media/image15.png"/><Relationship Id="rId28" Type="http://schemas.microsoft.com/office/2007/relationships/hdphoto" Target="../media/hdphoto8.wdp"/><Relationship Id="rId36" Type="http://schemas.openxmlformats.org/officeDocument/2006/relationships/image" Target="../media/image24.png"/><Relationship Id="rId10" Type="http://schemas.microsoft.com/office/2007/relationships/hdphoto" Target="../media/hdphoto2.wdp"/><Relationship Id="rId19" Type="http://schemas.openxmlformats.org/officeDocument/2006/relationships/image" Target="../media/image12.png"/><Relationship Id="rId31" Type="http://schemas.openxmlformats.org/officeDocument/2006/relationships/image" Target="../media/image20.jpeg"/><Relationship Id="rId4" Type="http://schemas.openxmlformats.org/officeDocument/2006/relationships/image" Target="../media/image2.png"/><Relationship Id="rId9" Type="http://schemas.openxmlformats.org/officeDocument/2006/relationships/image" Target="../media/image6.png"/><Relationship Id="rId14" Type="http://schemas.microsoft.com/office/2007/relationships/hdphoto" Target="../media/hdphoto4.wdp"/><Relationship Id="rId22" Type="http://schemas.openxmlformats.org/officeDocument/2006/relationships/image" Target="../media/image14.jpeg"/><Relationship Id="rId27" Type="http://schemas.openxmlformats.org/officeDocument/2006/relationships/image" Target="../media/image17.png"/><Relationship Id="rId30" Type="http://schemas.openxmlformats.org/officeDocument/2006/relationships/image" Target="../media/image19.jpeg"/><Relationship Id="rId35" Type="http://schemas.microsoft.com/office/2007/relationships/hdphoto" Target="../media/hdphoto9.wdp"/><Relationship Id="rId8" Type="http://schemas.microsoft.com/office/2007/relationships/hdphoto" Target="../media/hdphoto1.wdp"/><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2A236-BD1F-2B33-B7C3-1E82793B1968}"/>
            </a:ext>
          </a:extLst>
        </p:cNvPr>
        <p:cNvGrpSpPr/>
        <p:nvPr/>
      </p:nvGrpSpPr>
      <p:grpSpPr>
        <a:xfrm>
          <a:off x="0" y="0"/>
          <a:ext cx="0" cy="0"/>
          <a:chOff x="0" y="0"/>
          <a:chExt cx="0" cy="0"/>
        </a:xfrm>
      </p:grpSpPr>
      <p:pic>
        <p:nvPicPr>
          <p:cNvPr id="50" name="Picture 12">
            <a:extLst>
              <a:ext uri="{FF2B5EF4-FFF2-40B4-BE49-F238E27FC236}">
                <a16:creationId xmlns:a16="http://schemas.microsoft.com/office/drawing/2014/main" id="{987A9272-028E-1F4D-38F1-239141A9AC3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237075" y="7115205"/>
            <a:ext cx="308729" cy="6610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0" name="図 69" descr="飛んでいるカブトムシのイラスト | 無料のフリー素材 イラストエイト">
            <a:extLst>
              <a:ext uri="{FF2B5EF4-FFF2-40B4-BE49-F238E27FC236}">
                <a16:creationId xmlns:a16="http://schemas.microsoft.com/office/drawing/2014/main" id="{F96ACA5C-3787-DBC1-CCFA-6376D2DF1F9F}"/>
              </a:ext>
            </a:extLst>
          </p:cNvPr>
          <p:cNvPicPr>
            <a:picLocks noChangeAspect="1"/>
          </p:cNvPicPr>
          <p:nvPr/>
        </p:nvPicPr>
        <p:blipFill>
          <a:blip r:embed="rId4"/>
          <a:stretch>
            <a:fillRect/>
          </a:stretch>
        </p:blipFill>
        <p:spPr>
          <a:xfrm rot="20452226">
            <a:off x="3117090" y="1832464"/>
            <a:ext cx="472429" cy="472429"/>
          </a:xfrm>
          <a:prstGeom prst="rect">
            <a:avLst/>
          </a:prstGeom>
        </p:spPr>
      </p:pic>
      <p:pic>
        <p:nvPicPr>
          <p:cNvPr id="3" name="図 2" descr="無料イラスト] 秋の山を登るおばあさん | パブリックドメインQ ...">
            <a:extLst>
              <a:ext uri="{FF2B5EF4-FFF2-40B4-BE49-F238E27FC236}">
                <a16:creationId xmlns:a16="http://schemas.microsoft.com/office/drawing/2014/main" id="{17C27971-F07E-73D6-CD17-1FE41172BF3A}"/>
              </a:ext>
            </a:extLst>
          </p:cNvPr>
          <p:cNvPicPr>
            <a:picLocks noChangeAspect="1"/>
          </p:cNvPicPr>
          <p:nvPr/>
        </p:nvPicPr>
        <p:blipFill>
          <a:blip r:embed="rId5">
            <a:alphaModFix amt="70000"/>
          </a:blip>
          <a:stretch>
            <a:fillRect/>
          </a:stretch>
        </p:blipFill>
        <p:spPr>
          <a:xfrm>
            <a:off x="3639221" y="7180164"/>
            <a:ext cx="3517108" cy="3225301"/>
          </a:xfrm>
          <a:prstGeom prst="rect">
            <a:avLst/>
          </a:prstGeom>
        </p:spPr>
      </p:pic>
      <p:pic>
        <p:nvPicPr>
          <p:cNvPr id="71" name="Picture 11">
            <a:extLst>
              <a:ext uri="{FF2B5EF4-FFF2-40B4-BE49-F238E27FC236}">
                <a16:creationId xmlns:a16="http://schemas.microsoft.com/office/drawing/2014/main" id="{A5FD18D9-D834-105A-7F41-18DED5DF54E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62341" y="7118896"/>
            <a:ext cx="295601" cy="6336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図 11" descr="赤とんぼと夕焼けのイラスト | かわいいフリー素材集 いらすとや">
            <a:extLst>
              <a:ext uri="{FF2B5EF4-FFF2-40B4-BE49-F238E27FC236}">
                <a16:creationId xmlns:a16="http://schemas.microsoft.com/office/drawing/2014/main" id="{E1618076-EEBB-7652-BB82-5F015D86E618}"/>
              </a:ext>
            </a:extLst>
          </p:cNvPr>
          <p:cNvPicPr>
            <a:picLocks noChangeAspect="1"/>
          </p:cNvPicPr>
          <p:nvPr/>
        </p:nvPicPr>
        <p:blipFill>
          <a:blip r:embed="rId7">
            <a:alphaModFix amt="50000"/>
            <a:extLst>
              <a:ext uri="{BEBA8EAE-BF5A-486C-A8C5-ECC9F3942E4B}">
                <a14:imgProps xmlns:a14="http://schemas.microsoft.com/office/drawing/2010/main">
                  <a14:imgLayer r:embed="rId8">
                    <a14:imgEffect>
                      <a14:colorTemperature colorTemp="5900"/>
                    </a14:imgEffect>
                    <a14:imgEffect>
                      <a14:saturation sat="200000"/>
                    </a14:imgEffect>
                  </a14:imgLayer>
                </a14:imgProps>
              </a:ext>
            </a:extLst>
          </a:blip>
          <a:stretch>
            <a:fillRect/>
          </a:stretch>
        </p:blipFill>
        <p:spPr>
          <a:xfrm>
            <a:off x="290194" y="7668649"/>
            <a:ext cx="3036248" cy="2770741"/>
          </a:xfrm>
          <a:prstGeom prst="rect">
            <a:avLst/>
          </a:prstGeom>
        </p:spPr>
      </p:pic>
      <p:sp>
        <p:nvSpPr>
          <p:cNvPr id="36" name="テキスト ボックス 35">
            <a:extLst>
              <a:ext uri="{FF2B5EF4-FFF2-40B4-BE49-F238E27FC236}">
                <a16:creationId xmlns:a16="http://schemas.microsoft.com/office/drawing/2014/main" id="{175E484A-6F3E-936A-25A1-FFF0FC1CABA1}"/>
              </a:ext>
            </a:extLst>
          </p:cNvPr>
          <p:cNvSpPr txBox="1"/>
          <p:nvPr/>
        </p:nvSpPr>
        <p:spPr>
          <a:xfrm>
            <a:off x="519516" y="8830695"/>
            <a:ext cx="2007692" cy="230832"/>
          </a:xfrm>
          <a:prstGeom prst="rect">
            <a:avLst/>
          </a:prstGeom>
          <a:noFill/>
        </p:spPr>
        <p:txBody>
          <a:bodyPr wrap="square" rtlCol="0">
            <a:spAutoFit/>
          </a:bodyPr>
          <a:lstStyle/>
          <a:p>
            <a:r>
              <a:rPr lang="ja-JP" altLang="en-US" sz="900" b="1" dirty="0"/>
              <a:t>９月６日（</a:t>
            </a:r>
            <a:r>
              <a:rPr lang="ja-JP" altLang="en-US" sz="900" b="1" dirty="0">
                <a:solidFill>
                  <a:srgbClr val="FF0000"/>
                </a:solidFill>
              </a:rPr>
              <a:t>日</a:t>
            </a:r>
            <a:r>
              <a:rPr lang="ja-JP" altLang="en-US" sz="900" b="1" dirty="0"/>
              <a:t>）、 １３日（</a:t>
            </a:r>
            <a:r>
              <a:rPr lang="ja-JP" altLang="en-US" sz="900" b="1" dirty="0">
                <a:solidFill>
                  <a:srgbClr val="FF0000"/>
                </a:solidFill>
              </a:rPr>
              <a:t>日</a:t>
            </a:r>
            <a:r>
              <a:rPr lang="ja-JP" altLang="en-US" sz="900" b="1" dirty="0"/>
              <a:t>）、２３日（</a:t>
            </a:r>
            <a:r>
              <a:rPr lang="ja-JP" altLang="en-US" sz="900" b="1" dirty="0">
                <a:solidFill>
                  <a:srgbClr val="FF0000"/>
                </a:solidFill>
              </a:rPr>
              <a:t>祝</a:t>
            </a:r>
            <a:r>
              <a:rPr lang="ja-JP" altLang="en-US" sz="900" b="1" dirty="0"/>
              <a:t>）</a:t>
            </a:r>
            <a:endParaRPr lang="en-US" altLang="ja-JP" sz="900" b="1" dirty="0">
              <a:latin typeface="+mj-ea"/>
              <a:ea typeface="+mj-ea"/>
            </a:endParaRPr>
          </a:p>
        </p:txBody>
      </p:sp>
      <p:pic>
        <p:nvPicPr>
          <p:cNvPr id="24" name="図 23" descr="ジョウビタキイラスト｜無料イラスト・フリー素材なら「イラストAC」">
            <a:extLst>
              <a:ext uri="{FF2B5EF4-FFF2-40B4-BE49-F238E27FC236}">
                <a16:creationId xmlns:a16="http://schemas.microsoft.com/office/drawing/2014/main" id="{190D67F0-CC52-5E03-DFCB-B8098B29C7F0}"/>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5053168" y="-77925"/>
            <a:ext cx="1311708" cy="1234549"/>
          </a:xfrm>
          <a:prstGeom prst="rect">
            <a:avLst/>
          </a:prstGeom>
        </p:spPr>
      </p:pic>
      <p:sp>
        <p:nvSpPr>
          <p:cNvPr id="41" name="テキスト ボックス 40">
            <a:extLst>
              <a:ext uri="{FF2B5EF4-FFF2-40B4-BE49-F238E27FC236}">
                <a16:creationId xmlns:a16="http://schemas.microsoft.com/office/drawing/2014/main" id="{D69BD906-439D-2DB5-D01A-1CD0B17460FD}"/>
              </a:ext>
            </a:extLst>
          </p:cNvPr>
          <p:cNvSpPr txBox="1"/>
          <p:nvPr/>
        </p:nvSpPr>
        <p:spPr>
          <a:xfrm>
            <a:off x="3771140" y="9342572"/>
            <a:ext cx="1065435" cy="246221"/>
          </a:xfrm>
          <a:prstGeom prst="rect">
            <a:avLst/>
          </a:prstGeom>
          <a:noFill/>
        </p:spPr>
        <p:txBody>
          <a:bodyPr wrap="square" rtlCol="0">
            <a:spAutoFit/>
          </a:bodyPr>
          <a:lstStyle/>
          <a:p>
            <a:r>
              <a:rPr lang="ja-JP" altLang="en-US" sz="1000" b="1" dirty="0"/>
              <a:t>   </a:t>
            </a:r>
            <a:r>
              <a:rPr lang="ja-JP" altLang="en-US" sz="900" b="1" dirty="0"/>
              <a:t>９月２７日</a:t>
            </a:r>
            <a:r>
              <a:rPr lang="ja-JP" altLang="en-US" sz="1000" b="1" dirty="0"/>
              <a:t>（</a:t>
            </a:r>
            <a:r>
              <a:rPr lang="ja-JP" altLang="en-US" sz="1000" b="1" dirty="0">
                <a:solidFill>
                  <a:srgbClr val="FF0000"/>
                </a:solidFill>
              </a:rPr>
              <a:t>日</a:t>
            </a:r>
            <a:r>
              <a:rPr lang="ja-JP" altLang="en-US" sz="1000" b="1" dirty="0"/>
              <a:t>）</a:t>
            </a:r>
            <a:endParaRPr lang="en-US" altLang="ja-JP" sz="1000" b="1" dirty="0"/>
          </a:p>
        </p:txBody>
      </p:sp>
      <p:pic>
        <p:nvPicPr>
          <p:cNvPr id="2" name="Picture 4" descr="大きな木イラストのフリー素材｜イラストイメージ">
            <a:extLst>
              <a:ext uri="{FF2B5EF4-FFF2-40B4-BE49-F238E27FC236}">
                <a16:creationId xmlns:a16="http://schemas.microsoft.com/office/drawing/2014/main" id="{26784C30-67EF-4AE6-A338-3698E0F1B7BE}"/>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8629" y="8437703"/>
            <a:ext cx="215488" cy="223461"/>
          </a:xfrm>
          <a:prstGeom prst="rect">
            <a:avLst/>
          </a:prstGeom>
          <a:noFill/>
          <a:extLst>
            <a:ext uri="{909E8E84-426E-40DD-AFC4-6F175D3DCCD1}">
              <a14:hiddenFill xmlns:a14="http://schemas.microsoft.com/office/drawing/2010/main">
                <a:solidFill>
                  <a:srgbClr val="FFFFFF"/>
                </a:solidFill>
              </a14:hiddenFill>
            </a:ext>
          </a:extLst>
        </p:spPr>
      </p:pic>
      <p:sp>
        <p:nvSpPr>
          <p:cNvPr id="35" name="テキスト ボックス 34">
            <a:extLst>
              <a:ext uri="{FF2B5EF4-FFF2-40B4-BE49-F238E27FC236}">
                <a16:creationId xmlns:a16="http://schemas.microsoft.com/office/drawing/2014/main" id="{4E0B26EF-D770-7A68-E031-DAA747B04C04}"/>
              </a:ext>
            </a:extLst>
          </p:cNvPr>
          <p:cNvSpPr txBox="1"/>
          <p:nvPr/>
        </p:nvSpPr>
        <p:spPr>
          <a:xfrm>
            <a:off x="44571" y="8656340"/>
            <a:ext cx="3652299" cy="215444"/>
          </a:xfrm>
          <a:prstGeom prst="rect">
            <a:avLst/>
          </a:prstGeom>
          <a:noFill/>
        </p:spPr>
        <p:txBody>
          <a:bodyPr wrap="square" rtlCol="0">
            <a:spAutoFit/>
          </a:bodyPr>
          <a:lstStyle/>
          <a:p>
            <a:r>
              <a:rPr kumimoji="1" lang="ja-JP" altLang="en-US" sz="800" b="1" dirty="0">
                <a:latin typeface="+mj-ea"/>
                <a:ea typeface="+mj-ea"/>
              </a:rPr>
              <a:t>ｵｵﾊﾞｼｮｳﾏ、ﾓﾐｼﾞｶﾞｻ・木の実やノギクなどを楽しみながら、野鳥の森を歩きます。</a:t>
            </a:r>
          </a:p>
        </p:txBody>
      </p:sp>
      <p:sp>
        <p:nvSpPr>
          <p:cNvPr id="13" name="テキスト ボックス 12">
            <a:extLst>
              <a:ext uri="{FF2B5EF4-FFF2-40B4-BE49-F238E27FC236}">
                <a16:creationId xmlns:a16="http://schemas.microsoft.com/office/drawing/2014/main" id="{28F21FA7-400C-EB9A-0037-59F0D5545C1F}"/>
              </a:ext>
            </a:extLst>
          </p:cNvPr>
          <p:cNvSpPr txBox="1"/>
          <p:nvPr/>
        </p:nvSpPr>
        <p:spPr>
          <a:xfrm>
            <a:off x="120170" y="1124010"/>
            <a:ext cx="558075" cy="230832"/>
          </a:xfrm>
          <a:prstGeom prst="rect">
            <a:avLst/>
          </a:prstGeom>
          <a:noFill/>
        </p:spPr>
        <p:txBody>
          <a:bodyPr wrap="square" rtlCol="0">
            <a:spAutoFit/>
          </a:bodyPr>
          <a:lstStyle/>
          <a:p>
            <a:r>
              <a:rPr lang="ja-JP" altLang="en-US" sz="900" b="1" dirty="0">
                <a:solidFill>
                  <a:srgbClr val="C00000"/>
                </a:solidFill>
              </a:rPr>
              <a:t>発行</a:t>
            </a:r>
          </a:p>
        </p:txBody>
      </p:sp>
      <p:sp>
        <p:nvSpPr>
          <p:cNvPr id="14" name="テキスト ボックス 13">
            <a:extLst>
              <a:ext uri="{FF2B5EF4-FFF2-40B4-BE49-F238E27FC236}">
                <a16:creationId xmlns:a16="http://schemas.microsoft.com/office/drawing/2014/main" id="{48CF954A-A1F8-69E6-3D8A-0A43065E90C7}"/>
              </a:ext>
            </a:extLst>
          </p:cNvPr>
          <p:cNvSpPr txBox="1"/>
          <p:nvPr/>
        </p:nvSpPr>
        <p:spPr>
          <a:xfrm>
            <a:off x="454574" y="1185769"/>
            <a:ext cx="4385287" cy="413179"/>
          </a:xfrm>
          <a:prstGeom prst="rect">
            <a:avLst/>
          </a:prstGeom>
          <a:noFill/>
        </p:spPr>
        <p:txBody>
          <a:bodyPr wrap="square" rtlCol="0">
            <a:spAutoFit/>
          </a:bodyPr>
          <a:lstStyle/>
          <a:p>
            <a:r>
              <a:rPr lang="ja-JP" altLang="en-US" sz="1100" b="1" dirty="0"/>
              <a:t>宮城県蔵王野鳥の森自然観察センター</a:t>
            </a:r>
            <a:endParaRPr lang="en-US" altLang="ja-JP" sz="1100" b="1" dirty="0"/>
          </a:p>
          <a:p>
            <a:r>
              <a:rPr lang="ja-JP" altLang="en-US" sz="900" dirty="0"/>
              <a:t>〒</a:t>
            </a:r>
            <a:r>
              <a:rPr lang="en-US" altLang="ja-JP" sz="900" dirty="0"/>
              <a:t>989-0916</a:t>
            </a:r>
            <a:r>
              <a:rPr lang="ja-JP" altLang="en-US" sz="900" dirty="0"/>
              <a:t>  宮城県刈田郡蔵王町遠刈田温泉字上ノ原</a:t>
            </a:r>
            <a:r>
              <a:rPr lang="en-US" altLang="ja-JP" sz="900" dirty="0"/>
              <a:t>162-1</a:t>
            </a:r>
            <a:endParaRPr lang="ja-JP" altLang="en-US" sz="900" dirty="0"/>
          </a:p>
        </p:txBody>
      </p:sp>
      <p:pic>
        <p:nvPicPr>
          <p:cNvPr id="1027" name="Picture 3">
            <a:extLst>
              <a:ext uri="{FF2B5EF4-FFF2-40B4-BE49-F238E27FC236}">
                <a16:creationId xmlns:a16="http://schemas.microsoft.com/office/drawing/2014/main" id="{5AA169EF-FED4-DBA4-9A40-039D921DA959}"/>
              </a:ext>
            </a:extLst>
          </p:cNvPr>
          <p:cNvPicPr>
            <a:picLocks noChangeAspect="1" noChangeArrowheads="1"/>
          </p:cNvPicPr>
          <p:nvPr/>
        </p:nvPicPr>
        <p:blipFill>
          <a:blip r:embed="rId13">
            <a:extLst>
              <a:ext uri="{BEBA8EAE-BF5A-486C-A8C5-ECC9F3942E4B}">
                <a14:imgProps xmlns:a14="http://schemas.microsoft.com/office/drawing/2010/main">
                  <a14:imgLayer r:embed="rId1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091335" y="118452"/>
            <a:ext cx="4175076" cy="984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a:extLst>
              <a:ext uri="{FF2B5EF4-FFF2-40B4-BE49-F238E27FC236}">
                <a16:creationId xmlns:a16="http://schemas.microsoft.com/office/drawing/2014/main" id="{29C18CF9-CB61-4D44-A20C-1BFC9B54627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3763" y="1581606"/>
            <a:ext cx="2484191" cy="273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4">
            <a:extLst>
              <a:ext uri="{FF2B5EF4-FFF2-40B4-BE49-F238E27FC236}">
                <a16:creationId xmlns:a16="http://schemas.microsoft.com/office/drawing/2014/main" id="{F56D998D-5FF0-0EDA-A5EC-0A14AB14AC0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580603" y="1606312"/>
            <a:ext cx="2339041" cy="273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a:extLst>
              <a:ext uri="{FF2B5EF4-FFF2-40B4-BE49-F238E27FC236}">
                <a16:creationId xmlns:a16="http://schemas.microsoft.com/office/drawing/2014/main" id="{F9EC8F40-B901-C425-BDF4-EE21D44AAB97}"/>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849843" y="1636926"/>
            <a:ext cx="2339041" cy="273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Picture 2">
            <a:extLst>
              <a:ext uri="{FF2B5EF4-FFF2-40B4-BE49-F238E27FC236}">
                <a16:creationId xmlns:a16="http://schemas.microsoft.com/office/drawing/2014/main" id="{21AAFD6F-B9F4-33F5-EE55-30228532EBA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2875" y="7048743"/>
            <a:ext cx="2850356" cy="103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 name="Picture 2">
            <a:extLst>
              <a:ext uri="{FF2B5EF4-FFF2-40B4-BE49-F238E27FC236}">
                <a16:creationId xmlns:a16="http://schemas.microsoft.com/office/drawing/2014/main" id="{4875D219-2FE6-3CE1-7335-4CF830F2577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397769" y="7063736"/>
            <a:ext cx="2850356" cy="103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6" name="Picture 2">
            <a:extLst>
              <a:ext uri="{FF2B5EF4-FFF2-40B4-BE49-F238E27FC236}">
                <a16:creationId xmlns:a16="http://schemas.microsoft.com/office/drawing/2014/main" id="{5591693E-D737-4D0C-DE29-56ABB461D97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283844" y="7070288"/>
            <a:ext cx="2850356" cy="103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2">
            <a:extLst>
              <a:ext uri="{FF2B5EF4-FFF2-40B4-BE49-F238E27FC236}">
                <a16:creationId xmlns:a16="http://schemas.microsoft.com/office/drawing/2014/main" id="{DEC797E9-60DB-272A-9DE1-4FD4227234E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32455" y="4457009"/>
            <a:ext cx="2850356" cy="103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2">
            <a:extLst>
              <a:ext uri="{FF2B5EF4-FFF2-40B4-BE49-F238E27FC236}">
                <a16:creationId xmlns:a16="http://schemas.microsoft.com/office/drawing/2014/main" id="{C4DA3E74-3627-18E9-7B09-4981AF7463C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397769" y="4475191"/>
            <a:ext cx="2850356" cy="103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9" name="Picture 2">
            <a:extLst>
              <a:ext uri="{FF2B5EF4-FFF2-40B4-BE49-F238E27FC236}">
                <a16:creationId xmlns:a16="http://schemas.microsoft.com/office/drawing/2014/main" id="{572F7BF7-20FF-20EB-87D4-D9F01BAD61E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207603" y="4478964"/>
            <a:ext cx="2850356" cy="103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2">
            <a:extLst>
              <a:ext uri="{FF2B5EF4-FFF2-40B4-BE49-F238E27FC236}">
                <a16:creationId xmlns:a16="http://schemas.microsoft.com/office/drawing/2014/main" id="{7ADEB784-DF1A-2BDC-A10A-DEF82F911EC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6200000">
            <a:off x="2218527" y="6666445"/>
            <a:ext cx="2819865" cy="103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 name="Picture 2">
            <a:extLst>
              <a:ext uri="{FF2B5EF4-FFF2-40B4-BE49-F238E27FC236}">
                <a16:creationId xmlns:a16="http://schemas.microsoft.com/office/drawing/2014/main" id="{AA2F8A80-10CF-45BA-6E2F-1CD6EE6930B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6200000" flipV="1">
            <a:off x="1866891" y="3556919"/>
            <a:ext cx="3509292" cy="1135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 name="Picture 2">
            <a:extLst>
              <a:ext uri="{FF2B5EF4-FFF2-40B4-BE49-F238E27FC236}">
                <a16:creationId xmlns:a16="http://schemas.microsoft.com/office/drawing/2014/main" id="{D09FC7CF-4D5D-A45E-6D61-D7DF09613A7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6200000">
            <a:off x="2507662" y="9198187"/>
            <a:ext cx="2263759" cy="68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 name="テキスト ボックス 59">
            <a:extLst>
              <a:ext uri="{FF2B5EF4-FFF2-40B4-BE49-F238E27FC236}">
                <a16:creationId xmlns:a16="http://schemas.microsoft.com/office/drawing/2014/main" id="{51FB28B9-6B66-4C6A-107D-9DDAA11E6717}"/>
              </a:ext>
            </a:extLst>
          </p:cNvPr>
          <p:cNvSpPr txBox="1"/>
          <p:nvPr/>
        </p:nvSpPr>
        <p:spPr>
          <a:xfrm>
            <a:off x="3560739" y="1147309"/>
            <a:ext cx="2721902" cy="507831"/>
          </a:xfrm>
          <a:prstGeom prst="rect">
            <a:avLst/>
          </a:prstGeom>
          <a:noFill/>
        </p:spPr>
        <p:txBody>
          <a:bodyPr wrap="square" rtlCol="0">
            <a:spAutoFit/>
          </a:bodyPr>
          <a:lstStyle/>
          <a:p>
            <a:r>
              <a:rPr lang="en-US" altLang="ja-JP" sz="900" dirty="0"/>
              <a:t>TEL</a:t>
            </a:r>
            <a:r>
              <a:rPr lang="ja-JP" altLang="en-US" sz="900" dirty="0"/>
              <a:t>  </a:t>
            </a:r>
            <a:r>
              <a:rPr lang="en-US" altLang="ja-JP" sz="900" dirty="0"/>
              <a:t>0224-34-1882FAX</a:t>
            </a:r>
            <a:r>
              <a:rPr lang="ja-JP" altLang="en-US" sz="900" dirty="0"/>
              <a:t>  </a:t>
            </a:r>
            <a:r>
              <a:rPr lang="en-US" altLang="ja-JP" sz="900" dirty="0"/>
              <a:t>0224-34-1871</a:t>
            </a:r>
          </a:p>
          <a:p>
            <a:r>
              <a:rPr lang="en-US" altLang="ja-JP" sz="900" dirty="0"/>
              <a:t>HP</a:t>
            </a:r>
            <a:r>
              <a:rPr lang="ja-JP" altLang="en-US" sz="900" dirty="0"/>
              <a:t>  </a:t>
            </a:r>
            <a:r>
              <a:rPr lang="en-US" altLang="ja-JP" sz="900" dirty="0">
                <a:hlinkClick r:id="rId17"/>
              </a:rPr>
              <a:t>http://mifi.main.jp/kotori/index.html</a:t>
            </a:r>
            <a:endParaRPr lang="en-US" altLang="ja-JP" sz="900" dirty="0"/>
          </a:p>
          <a:p>
            <a:r>
              <a:rPr lang="en-US" altLang="ja-JP" sz="900" dirty="0"/>
              <a:t>E-mail</a:t>
            </a:r>
            <a:r>
              <a:rPr lang="ja-JP" altLang="en-US" sz="900" dirty="0"/>
              <a:t>  </a:t>
            </a:r>
            <a:r>
              <a:rPr lang="en-US" altLang="ja-JP" sz="900" dirty="0"/>
              <a:t>Kotori-house@cosmos.ocn.ne.jp</a:t>
            </a:r>
            <a:endParaRPr lang="ja-JP" altLang="en-US" sz="900" dirty="0"/>
          </a:p>
        </p:txBody>
      </p:sp>
      <p:sp>
        <p:nvSpPr>
          <p:cNvPr id="44" name="テキスト ボックス 43">
            <a:extLst>
              <a:ext uri="{FF2B5EF4-FFF2-40B4-BE49-F238E27FC236}">
                <a16:creationId xmlns:a16="http://schemas.microsoft.com/office/drawing/2014/main" id="{3C55CAEC-F415-55AC-A291-C5D834076C01}"/>
              </a:ext>
            </a:extLst>
          </p:cNvPr>
          <p:cNvSpPr txBox="1"/>
          <p:nvPr/>
        </p:nvSpPr>
        <p:spPr>
          <a:xfrm>
            <a:off x="5969205" y="64332"/>
            <a:ext cx="1231695" cy="615553"/>
          </a:xfrm>
          <a:prstGeom prst="rect">
            <a:avLst/>
          </a:prstGeom>
          <a:noFill/>
        </p:spPr>
        <p:txBody>
          <a:bodyPr wrap="square" rtlCol="0">
            <a:spAutoFit/>
          </a:bodyPr>
          <a:lstStyle/>
          <a:p>
            <a:r>
              <a:rPr lang="ja-JP" altLang="en-US" sz="2000" dirty="0">
                <a:solidFill>
                  <a:srgbClr val="FF0000"/>
                </a:solidFill>
                <a:latin typeface="HGP創英角ﾎﾟｯﾌﾟ体" panose="040B0A00000000000000" pitchFamily="50" charset="-128"/>
                <a:ea typeface="HGP創英角ﾎﾟｯﾌﾟ体" panose="040B0A00000000000000" pitchFamily="50" charset="-128"/>
              </a:rPr>
              <a:t>ｖｏｌ．４７</a:t>
            </a:r>
            <a:r>
              <a:rPr lang="ja-JP" altLang="en-US" sz="2000" dirty="0">
                <a:latin typeface="HGP創英角ﾎﾟｯﾌﾟ体" panose="040B0A00000000000000" pitchFamily="50" charset="-128"/>
                <a:ea typeface="HGP創英角ﾎﾟｯﾌﾟ体" panose="040B0A00000000000000" pitchFamily="50" charset="-128"/>
              </a:rPr>
              <a:t>    </a:t>
            </a:r>
            <a:endParaRPr lang="en-US" altLang="ja-JP" sz="2000" dirty="0">
              <a:latin typeface="HGP創英角ﾎﾟｯﾌﾟ体" panose="040B0A00000000000000" pitchFamily="50" charset="-128"/>
              <a:ea typeface="HGP創英角ﾎﾟｯﾌﾟ体" panose="040B0A00000000000000" pitchFamily="50" charset="-128"/>
            </a:endParaRPr>
          </a:p>
          <a:p>
            <a:r>
              <a:rPr lang="ja-JP" altLang="en-US" sz="1100" dirty="0">
                <a:latin typeface="HGP創英角ﾎﾟｯﾌﾟ体" panose="040B0A00000000000000" pitchFamily="50" charset="-128"/>
                <a:ea typeface="HGP創英角ﾎﾟｯﾌﾟ体" panose="040B0A00000000000000" pitchFamily="50" charset="-128"/>
              </a:rPr>
              <a:t> </a:t>
            </a:r>
            <a:r>
              <a:rPr lang="en-US" altLang="ja-JP" sz="1400" dirty="0">
                <a:latin typeface="HGP創英角ﾎﾟｯﾌﾟ体" panose="040B0A00000000000000" pitchFamily="50" charset="-128"/>
                <a:ea typeface="HGP創英角ﾎﾟｯﾌﾟ体" panose="040B0A00000000000000" pitchFamily="50" charset="-128"/>
              </a:rPr>
              <a:t>2026.</a:t>
            </a:r>
            <a:r>
              <a:rPr lang="ja-JP" altLang="en-US" sz="1400" dirty="0">
                <a:latin typeface="HGP創英角ﾎﾟｯﾌﾟ体" panose="040B0A00000000000000" pitchFamily="50" charset="-128"/>
                <a:ea typeface="HGP創英角ﾎﾟｯﾌﾟ体" panose="040B0A00000000000000" pitchFamily="50" charset="-128"/>
              </a:rPr>
              <a:t>９．</a:t>
            </a:r>
            <a:r>
              <a:rPr lang="en-US" altLang="ja-JP" sz="1400" dirty="0">
                <a:latin typeface="HGP創英角ﾎﾟｯﾌﾟ体" panose="040B0A00000000000000" pitchFamily="50" charset="-128"/>
                <a:ea typeface="HGP創英角ﾎﾟｯﾌﾟ体" panose="040B0A00000000000000" pitchFamily="50" charset="-128"/>
              </a:rPr>
              <a:t>1</a:t>
            </a:r>
            <a:endParaRPr lang="ja-JP" altLang="en-US" sz="1600" dirty="0">
              <a:latin typeface="HGP創英角ﾎﾟｯﾌﾟ体" panose="040B0A00000000000000" pitchFamily="50" charset="-128"/>
              <a:ea typeface="HGP創英角ﾎﾟｯﾌﾟ体" panose="040B0A00000000000000" pitchFamily="50" charset="-128"/>
            </a:endParaRPr>
          </a:p>
        </p:txBody>
      </p:sp>
      <p:sp>
        <p:nvSpPr>
          <p:cNvPr id="43" name="テキスト ボックス 42">
            <a:extLst>
              <a:ext uri="{FF2B5EF4-FFF2-40B4-BE49-F238E27FC236}">
                <a16:creationId xmlns:a16="http://schemas.microsoft.com/office/drawing/2014/main" id="{1B45B313-9194-A858-38B4-0A010C0A3002}"/>
              </a:ext>
            </a:extLst>
          </p:cNvPr>
          <p:cNvSpPr txBox="1"/>
          <p:nvPr/>
        </p:nvSpPr>
        <p:spPr>
          <a:xfrm>
            <a:off x="830873" y="8211826"/>
            <a:ext cx="2238711" cy="246209"/>
          </a:xfrm>
          <a:prstGeom prst="rect">
            <a:avLst/>
          </a:prstGeom>
          <a:noFill/>
        </p:spPr>
        <p:txBody>
          <a:bodyPr wrap="square" lIns="91428" tIns="45714" rIns="91428" bIns="45714" rtlCol="0">
            <a:spAutoFit/>
          </a:bodyPr>
          <a:lstStyle/>
          <a:p>
            <a:r>
              <a:rPr lang="en-US" altLang="ja-JP" sz="1000" b="1" dirty="0">
                <a:solidFill>
                  <a:srgbClr val="04BC27"/>
                </a:solidFill>
                <a:latin typeface="AR Pゴシック体S" panose="020B0A00000000000000" pitchFamily="50" charset="-128"/>
                <a:ea typeface="AR Pゴシック体S" panose="020B0A00000000000000" pitchFamily="50" charset="-128"/>
              </a:rPr>
              <a:t>【</a:t>
            </a:r>
            <a:r>
              <a:rPr lang="ja-JP" altLang="en-US" sz="1000" b="1" dirty="0">
                <a:solidFill>
                  <a:srgbClr val="FF3300"/>
                </a:solidFill>
                <a:latin typeface="AR Pゴシック体S" panose="020B0A00000000000000" pitchFamily="50" charset="-128"/>
                <a:ea typeface="AR Pゴシック体S" panose="020B0A00000000000000" pitchFamily="50" charset="-128"/>
              </a:rPr>
              <a:t> </a:t>
            </a:r>
            <a:r>
              <a:rPr lang="ja-JP" altLang="en-US" sz="1000" b="1" dirty="0">
                <a:solidFill>
                  <a:srgbClr val="FF3300"/>
                </a:solidFill>
                <a:latin typeface="HGP創英角ｺﾞｼｯｸUB" panose="020B0900000000000000" pitchFamily="50" charset="-128"/>
                <a:ea typeface="HGP創英角ｺﾞｼｯｸUB" panose="020B0900000000000000" pitchFamily="50" charset="-128"/>
              </a:rPr>
              <a:t>９月・１０月</a:t>
            </a:r>
            <a:r>
              <a:rPr lang="ja-JP" altLang="en-US" sz="1000" b="1" dirty="0">
                <a:solidFill>
                  <a:srgbClr val="04BC27"/>
                </a:solidFill>
                <a:latin typeface="HGP創英角ｺﾞｼｯｸUB" panose="020B0900000000000000" pitchFamily="50" charset="-128"/>
                <a:ea typeface="HGP創英角ｺﾞｼｯｸUB" panose="020B0900000000000000" pitchFamily="50" charset="-128"/>
              </a:rPr>
              <a:t>イベント情報</a:t>
            </a:r>
            <a:r>
              <a:rPr lang="en-US" altLang="ja-JP" sz="1000" b="1" dirty="0">
                <a:solidFill>
                  <a:srgbClr val="04BC27"/>
                </a:solidFill>
                <a:latin typeface="AR Pゴシック体S" panose="020B0A00000000000000" pitchFamily="50" charset="-128"/>
                <a:ea typeface="AR Pゴシック体S" panose="020B0A00000000000000" pitchFamily="50" charset="-128"/>
              </a:rPr>
              <a:t>】</a:t>
            </a:r>
            <a:endParaRPr lang="ja-JP" altLang="en-US" sz="1000" b="1" dirty="0">
              <a:solidFill>
                <a:srgbClr val="FF3300"/>
              </a:solidFill>
              <a:latin typeface="AR Pゴシック体S" panose="020B0A00000000000000" pitchFamily="50" charset="-128"/>
              <a:ea typeface="AR Pゴシック体S" panose="020B0A00000000000000" pitchFamily="50" charset="-128"/>
            </a:endParaRPr>
          </a:p>
        </p:txBody>
      </p:sp>
      <p:sp>
        <p:nvSpPr>
          <p:cNvPr id="37" name="テキスト ボックス 36">
            <a:extLst>
              <a:ext uri="{FF2B5EF4-FFF2-40B4-BE49-F238E27FC236}">
                <a16:creationId xmlns:a16="http://schemas.microsoft.com/office/drawing/2014/main" id="{7088B45B-64D1-F411-9B59-91A776DD81CF}"/>
              </a:ext>
            </a:extLst>
          </p:cNvPr>
          <p:cNvSpPr txBox="1"/>
          <p:nvPr/>
        </p:nvSpPr>
        <p:spPr>
          <a:xfrm>
            <a:off x="149573" y="9349613"/>
            <a:ext cx="3610854" cy="230832"/>
          </a:xfrm>
          <a:prstGeom prst="rect">
            <a:avLst/>
          </a:prstGeom>
          <a:noFill/>
        </p:spPr>
        <p:txBody>
          <a:bodyPr wrap="square" rtlCol="0">
            <a:spAutoFit/>
          </a:bodyPr>
          <a:lstStyle/>
          <a:p>
            <a:r>
              <a:rPr lang="ja-JP" altLang="en-US" sz="900" b="1" dirty="0"/>
              <a:t>人    数 ：  １５名程度  参 加 料  ：  ２００円</a:t>
            </a:r>
            <a:r>
              <a:rPr lang="ja-JP" altLang="en-US" sz="900" b="1" dirty="0">
                <a:solidFill>
                  <a:srgbClr val="FF0000"/>
                </a:solidFill>
              </a:rPr>
              <a:t>     小学校４年生以上の健脚</a:t>
            </a:r>
            <a:endParaRPr lang="en-US" altLang="ja-JP" sz="900" b="1" dirty="0">
              <a:solidFill>
                <a:srgbClr val="FF0000"/>
              </a:solidFill>
            </a:endParaRPr>
          </a:p>
        </p:txBody>
      </p:sp>
      <p:sp>
        <p:nvSpPr>
          <p:cNvPr id="29" name="テキスト ボックス 28">
            <a:extLst>
              <a:ext uri="{FF2B5EF4-FFF2-40B4-BE49-F238E27FC236}">
                <a16:creationId xmlns:a16="http://schemas.microsoft.com/office/drawing/2014/main" id="{CE4E7E1E-B0CE-F84C-13C8-4FD45D75A057}"/>
              </a:ext>
            </a:extLst>
          </p:cNvPr>
          <p:cNvSpPr txBox="1"/>
          <p:nvPr/>
        </p:nvSpPr>
        <p:spPr>
          <a:xfrm>
            <a:off x="318848" y="8405765"/>
            <a:ext cx="1365253" cy="261610"/>
          </a:xfrm>
          <a:prstGeom prst="rect">
            <a:avLst/>
          </a:prstGeom>
          <a:noFill/>
        </p:spPr>
        <p:txBody>
          <a:bodyPr wrap="square" rtlCol="0">
            <a:spAutoFit/>
          </a:bodyPr>
          <a:lstStyle/>
          <a:p>
            <a:r>
              <a:rPr kumimoji="1" lang="ja-JP" altLang="en-US" sz="1100" dirty="0">
                <a:solidFill>
                  <a:srgbClr val="00863D"/>
                </a:solidFill>
                <a:latin typeface="HGP創英角ｺﾞｼｯｸUB" panose="020B0900000000000000" pitchFamily="50" charset="-128"/>
                <a:ea typeface="HGP創英角ｺﾞｼｯｸUB" panose="020B0900000000000000" pitchFamily="50" charset="-128"/>
              </a:rPr>
              <a:t>野鳥</a:t>
            </a:r>
            <a:r>
              <a:rPr kumimoji="1" lang="ja-JP" altLang="en-US" sz="1000" dirty="0">
                <a:solidFill>
                  <a:srgbClr val="00863D"/>
                </a:solidFill>
                <a:latin typeface="HGP創英角ｺﾞｼｯｸUB" panose="020B0900000000000000" pitchFamily="50" charset="-128"/>
                <a:ea typeface="HGP創英角ｺﾞｼｯｸUB" panose="020B0900000000000000" pitchFamily="50" charset="-128"/>
              </a:rPr>
              <a:t>の森ハイキング</a:t>
            </a:r>
          </a:p>
        </p:txBody>
      </p:sp>
      <p:sp>
        <p:nvSpPr>
          <p:cNvPr id="42" name="テキスト ボックス 41">
            <a:extLst>
              <a:ext uri="{FF2B5EF4-FFF2-40B4-BE49-F238E27FC236}">
                <a16:creationId xmlns:a16="http://schemas.microsoft.com/office/drawing/2014/main" id="{0D7A80E7-855D-2E1A-E35E-626D48FF3BD0}"/>
              </a:ext>
            </a:extLst>
          </p:cNvPr>
          <p:cNvSpPr txBox="1"/>
          <p:nvPr/>
        </p:nvSpPr>
        <p:spPr>
          <a:xfrm>
            <a:off x="3857807" y="9501919"/>
            <a:ext cx="2393159" cy="230832"/>
          </a:xfrm>
          <a:prstGeom prst="rect">
            <a:avLst/>
          </a:prstGeom>
          <a:noFill/>
        </p:spPr>
        <p:txBody>
          <a:bodyPr wrap="square" rtlCol="0">
            <a:spAutoFit/>
          </a:bodyPr>
          <a:lstStyle/>
          <a:p>
            <a:r>
              <a:rPr lang="ja-JP" altLang="en-US" sz="900" b="1" dirty="0"/>
              <a:t>人      数 ：  １５名程度     参 加 料  ：  ２００円</a:t>
            </a:r>
            <a:endParaRPr lang="en-US" altLang="ja-JP" sz="900" b="1" dirty="0">
              <a:solidFill>
                <a:srgbClr val="FF0000"/>
              </a:solidFill>
            </a:endParaRPr>
          </a:p>
        </p:txBody>
      </p:sp>
      <p:sp>
        <p:nvSpPr>
          <p:cNvPr id="45" name="テキスト ボックス 44">
            <a:extLst>
              <a:ext uri="{FF2B5EF4-FFF2-40B4-BE49-F238E27FC236}">
                <a16:creationId xmlns:a16="http://schemas.microsoft.com/office/drawing/2014/main" id="{50FB6007-6959-B145-BAF5-E724BEAC9BAB}"/>
              </a:ext>
            </a:extLst>
          </p:cNvPr>
          <p:cNvSpPr txBox="1"/>
          <p:nvPr/>
        </p:nvSpPr>
        <p:spPr>
          <a:xfrm>
            <a:off x="3620221" y="9042090"/>
            <a:ext cx="2823298" cy="246221"/>
          </a:xfrm>
          <a:prstGeom prst="rect">
            <a:avLst/>
          </a:prstGeom>
          <a:noFill/>
        </p:spPr>
        <p:txBody>
          <a:bodyPr wrap="square" rtlCol="0">
            <a:spAutoFit/>
          </a:bodyPr>
          <a:lstStyle/>
          <a:p>
            <a:r>
              <a:rPr kumimoji="1" lang="ja-JP" altLang="en-US" sz="1000" dirty="0">
                <a:solidFill>
                  <a:srgbClr val="002060"/>
                </a:solidFill>
                <a:latin typeface="HGP創英角ｺﾞｼｯｸUB" panose="020B0900000000000000" pitchFamily="50" charset="-128"/>
                <a:ea typeface="HGP創英角ｺﾞｼｯｸUB" panose="020B0900000000000000" pitchFamily="50" charset="-128"/>
              </a:rPr>
              <a:t>🐞 親子ハイキング（ネイチャーゲーム）</a:t>
            </a:r>
          </a:p>
        </p:txBody>
      </p:sp>
      <p:sp>
        <p:nvSpPr>
          <p:cNvPr id="61" name="テキスト ボックス 60">
            <a:extLst>
              <a:ext uri="{FF2B5EF4-FFF2-40B4-BE49-F238E27FC236}">
                <a16:creationId xmlns:a16="http://schemas.microsoft.com/office/drawing/2014/main" id="{2427505F-EB70-80FF-8719-736280338506}"/>
              </a:ext>
            </a:extLst>
          </p:cNvPr>
          <p:cNvSpPr txBox="1"/>
          <p:nvPr/>
        </p:nvSpPr>
        <p:spPr>
          <a:xfrm>
            <a:off x="3830979" y="9194376"/>
            <a:ext cx="3125071" cy="230832"/>
          </a:xfrm>
          <a:prstGeom prst="rect">
            <a:avLst/>
          </a:prstGeom>
          <a:noFill/>
        </p:spPr>
        <p:txBody>
          <a:bodyPr wrap="square" rtlCol="0">
            <a:spAutoFit/>
          </a:bodyPr>
          <a:lstStyle/>
          <a:p>
            <a:r>
              <a:rPr kumimoji="1" lang="ja-JP" altLang="en-US" sz="900" b="1" dirty="0">
                <a:latin typeface="+mj-ea"/>
                <a:ea typeface="+mj-ea"/>
              </a:rPr>
              <a:t>親子でﾈｲﾁｬｰｹﾞｰﾑで楽しみながら</a:t>
            </a:r>
            <a:r>
              <a:rPr lang="ja-JP" altLang="en-US" sz="900" b="1" dirty="0">
                <a:latin typeface="+mj-ea"/>
                <a:ea typeface="+mj-ea"/>
              </a:rPr>
              <a:t>、</a:t>
            </a:r>
            <a:r>
              <a:rPr kumimoji="1" lang="ja-JP" altLang="en-US" sz="900" b="1" dirty="0">
                <a:latin typeface="+mj-ea"/>
                <a:ea typeface="+mj-ea"/>
              </a:rPr>
              <a:t>ゆっくりと森を歩きま</a:t>
            </a:r>
            <a:r>
              <a:rPr lang="ja-JP" altLang="en-US" sz="900" b="1" dirty="0">
                <a:latin typeface="+mj-ea"/>
                <a:ea typeface="+mj-ea"/>
              </a:rPr>
              <a:t>す。</a:t>
            </a:r>
            <a:endParaRPr kumimoji="1" lang="ja-JP" altLang="en-US" sz="900" b="1" dirty="0">
              <a:latin typeface="+mj-ea"/>
              <a:ea typeface="+mj-ea"/>
            </a:endParaRPr>
          </a:p>
        </p:txBody>
      </p:sp>
      <p:sp>
        <p:nvSpPr>
          <p:cNvPr id="26" name="テキスト ボックス 25">
            <a:extLst>
              <a:ext uri="{FF2B5EF4-FFF2-40B4-BE49-F238E27FC236}">
                <a16:creationId xmlns:a16="http://schemas.microsoft.com/office/drawing/2014/main" id="{3C85D36D-86F4-EE0E-0B46-23058D9F9218}"/>
              </a:ext>
            </a:extLst>
          </p:cNvPr>
          <p:cNvSpPr txBox="1"/>
          <p:nvPr/>
        </p:nvSpPr>
        <p:spPr>
          <a:xfrm>
            <a:off x="477712" y="9021860"/>
            <a:ext cx="2117746" cy="230832"/>
          </a:xfrm>
          <a:prstGeom prst="rect">
            <a:avLst/>
          </a:prstGeom>
          <a:noFill/>
        </p:spPr>
        <p:txBody>
          <a:bodyPr wrap="square" rtlCol="0">
            <a:spAutoFit/>
          </a:bodyPr>
          <a:lstStyle/>
          <a:p>
            <a:r>
              <a:rPr lang="ja-JP" altLang="en-US" sz="900" b="1" dirty="0"/>
              <a:t>１０月４日（</a:t>
            </a:r>
            <a:r>
              <a:rPr lang="ja-JP" altLang="en-US" sz="900" b="1" dirty="0">
                <a:solidFill>
                  <a:srgbClr val="FF0000"/>
                </a:solidFill>
              </a:rPr>
              <a:t>日</a:t>
            </a:r>
            <a:r>
              <a:rPr lang="ja-JP" altLang="en-US" sz="900" b="1" dirty="0"/>
              <a:t>）、１２日（</a:t>
            </a:r>
            <a:r>
              <a:rPr lang="ja-JP" altLang="en-US" sz="900" b="1" dirty="0">
                <a:solidFill>
                  <a:srgbClr val="FF0000"/>
                </a:solidFill>
              </a:rPr>
              <a:t>祝</a:t>
            </a:r>
            <a:r>
              <a:rPr lang="ja-JP" altLang="en-US" sz="900" b="1" dirty="0"/>
              <a:t>）、２５日（</a:t>
            </a:r>
            <a:r>
              <a:rPr lang="ja-JP" altLang="en-US" sz="900" b="1" dirty="0">
                <a:solidFill>
                  <a:srgbClr val="FF0000"/>
                </a:solidFill>
              </a:rPr>
              <a:t>日</a:t>
            </a:r>
            <a:r>
              <a:rPr lang="ja-JP" altLang="en-US" sz="900" b="1" dirty="0"/>
              <a:t>）</a:t>
            </a:r>
            <a:endParaRPr kumimoji="1" lang="ja-JP" altLang="en-US" sz="900" b="1" dirty="0"/>
          </a:p>
        </p:txBody>
      </p:sp>
      <p:pic>
        <p:nvPicPr>
          <p:cNvPr id="5" name="図 4">
            <a:extLst>
              <a:ext uri="{FF2B5EF4-FFF2-40B4-BE49-F238E27FC236}">
                <a16:creationId xmlns:a16="http://schemas.microsoft.com/office/drawing/2014/main" id="{05F71246-3DA2-AEFD-D127-1631F86E214F}"/>
              </a:ext>
            </a:extLst>
          </p:cNvPr>
          <p:cNvPicPr>
            <a:picLocks noChangeAspect="1"/>
          </p:cNvPicPr>
          <p:nvPr/>
        </p:nvPicPr>
        <p:blipFill rotWithShape="1">
          <a:blip r:embed="rId18">
            <a:extLst>
              <a:ext uri="{28A0092B-C50C-407E-A947-70E740481C1C}">
                <a14:useLocalDpi xmlns:a14="http://schemas.microsoft.com/office/drawing/2010/main" val="0"/>
              </a:ext>
            </a:extLst>
          </a:blip>
          <a:srcRect l="7700" t="10619" r="7156" b="4867"/>
          <a:stretch>
            <a:fillRect/>
          </a:stretch>
        </p:blipFill>
        <p:spPr>
          <a:xfrm>
            <a:off x="5591300" y="960344"/>
            <a:ext cx="691341" cy="702373"/>
          </a:xfrm>
          <a:prstGeom prst="rect">
            <a:avLst/>
          </a:prstGeom>
        </p:spPr>
      </p:pic>
      <p:pic>
        <p:nvPicPr>
          <p:cNvPr id="6" name="図 5">
            <a:extLst>
              <a:ext uri="{FF2B5EF4-FFF2-40B4-BE49-F238E27FC236}">
                <a16:creationId xmlns:a16="http://schemas.microsoft.com/office/drawing/2014/main" id="{4DE1E2B0-1559-A415-6DFE-2E28BD19A8C0}"/>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340424" y="914215"/>
            <a:ext cx="769978" cy="769978"/>
          </a:xfrm>
          <a:prstGeom prst="rect">
            <a:avLst/>
          </a:prstGeom>
        </p:spPr>
      </p:pic>
      <p:sp>
        <p:nvSpPr>
          <p:cNvPr id="10" name="テキスト ボックス 9">
            <a:extLst>
              <a:ext uri="{FF2B5EF4-FFF2-40B4-BE49-F238E27FC236}">
                <a16:creationId xmlns:a16="http://schemas.microsoft.com/office/drawing/2014/main" id="{B21644E5-72F2-EE6B-B94F-D569407B9F9C}"/>
              </a:ext>
            </a:extLst>
          </p:cNvPr>
          <p:cNvSpPr txBox="1"/>
          <p:nvPr/>
        </p:nvSpPr>
        <p:spPr>
          <a:xfrm>
            <a:off x="1661579" y="262350"/>
            <a:ext cx="3323657" cy="553998"/>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ja-JP" altLang="en-US" sz="3000" b="1" dirty="0">
                <a:ln>
                  <a:solidFill>
                    <a:schemeClr val="tx1"/>
                  </a:solidFill>
                </a:ln>
                <a:solidFill>
                  <a:srgbClr val="00B050"/>
                </a:solidFill>
                <a:latin typeface="HGS創英角ﾎﾟｯﾌﾟ体" panose="040B0A00000000000000" pitchFamily="50" charset="-128"/>
                <a:ea typeface="HGS創英角ﾎﾟｯﾌﾟ体" panose="040B0A00000000000000" pitchFamily="50" charset="-128"/>
                <a:cs typeface="Arial Unicode MS" panose="020B0604020202020204" pitchFamily="50" charset="-128"/>
              </a:rPr>
              <a:t>ことりはうす通信</a:t>
            </a:r>
          </a:p>
        </p:txBody>
      </p:sp>
      <p:pic>
        <p:nvPicPr>
          <p:cNvPr id="1026" name="Picture 2" descr="考える文鳥キャライラストのフリー素材｜イラストイメージ">
            <a:extLst>
              <a:ext uri="{FF2B5EF4-FFF2-40B4-BE49-F238E27FC236}">
                <a16:creationId xmlns:a16="http://schemas.microsoft.com/office/drawing/2014/main" id="{BB281A6A-D61E-4429-3D13-F0919D37912C}"/>
              </a:ext>
            </a:extLst>
          </p:cNvPr>
          <p:cNvPicPr>
            <a:picLocks noChangeAspect="1" noChangeArrowheads="1"/>
          </p:cNvPicPr>
          <p:nvPr/>
        </p:nvPicPr>
        <p:blipFill>
          <a:blip r:embed="rId20" cstate="print">
            <a:extLst>
              <a:ext uri="{BEBA8EAE-BF5A-486C-A8C5-ECC9F3942E4B}">
                <a14:imgProps xmlns:a14="http://schemas.microsoft.com/office/drawing/2010/main">
                  <a14:imgLayer r:embed="rId21">
                    <a14:imgEffect>
                      <a14:backgroundRemoval t="9778" b="94667" l="9778" r="89778">
                        <a14:foregroundMark x1="22667" y1="79556" x2="18222" y2="42222"/>
                        <a14:foregroundMark x1="18222" y1="42222" x2="33778" y2="10667"/>
                        <a14:foregroundMark x1="33778" y1="10667" x2="69333" y2="8000"/>
                        <a14:foregroundMark x1="69333" y1="8000" x2="88000" y2="33778"/>
                        <a14:foregroundMark x1="88000" y1="33778" x2="79111" y2="74222"/>
                        <a14:foregroundMark x1="79111" y1="74222" x2="52000" y2="94667"/>
                        <a14:foregroundMark x1="52000" y1="94667" x2="23556" y2="78667"/>
                        <a14:foregroundMark x1="23556" y1="78667" x2="22667" y2="77778"/>
                      </a14:backgroundRemoval>
                    </a14:imgEffect>
                  </a14:imgLayer>
                </a14:imgProps>
              </a:ext>
              <a:ext uri="{28A0092B-C50C-407E-A947-70E740481C1C}">
                <a14:useLocalDpi xmlns:a14="http://schemas.microsoft.com/office/drawing/2010/main" val="0"/>
              </a:ext>
            </a:extLst>
          </a:blip>
          <a:srcRect/>
          <a:stretch>
            <a:fillRect/>
          </a:stretch>
        </p:blipFill>
        <p:spPr bwMode="auto">
          <a:xfrm>
            <a:off x="184567" y="4511432"/>
            <a:ext cx="582335" cy="5823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山の頂上で声を出す人のイラスト | かわいいフリー素材集 いらすとや">
            <a:extLst>
              <a:ext uri="{FF2B5EF4-FFF2-40B4-BE49-F238E27FC236}">
                <a16:creationId xmlns:a16="http://schemas.microsoft.com/office/drawing/2014/main" id="{E333313A-1F5A-22DA-CD99-6B4C1EE9247D}"/>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295431" y="1861911"/>
            <a:ext cx="812361" cy="424524"/>
          </a:xfrm>
          <a:prstGeom prst="rect">
            <a:avLst/>
          </a:prstGeom>
          <a:noFill/>
          <a:extLst>
            <a:ext uri="{909E8E84-426E-40DD-AFC4-6F175D3DCCD1}">
              <a14:hiddenFill xmlns:a14="http://schemas.microsoft.com/office/drawing/2010/main">
                <a:solidFill>
                  <a:srgbClr val="FFFFFF"/>
                </a:solidFill>
              </a14:hiddenFill>
            </a:ext>
          </a:extLst>
        </p:spPr>
      </p:pic>
      <p:sp>
        <p:nvSpPr>
          <p:cNvPr id="51" name="思考の吹き出し: 雲形 50">
            <a:extLst>
              <a:ext uri="{FF2B5EF4-FFF2-40B4-BE49-F238E27FC236}">
                <a16:creationId xmlns:a16="http://schemas.microsoft.com/office/drawing/2014/main" id="{BCE032D5-81C0-9263-C485-7442E337F538}"/>
              </a:ext>
            </a:extLst>
          </p:cNvPr>
          <p:cNvSpPr/>
          <p:nvPr/>
        </p:nvSpPr>
        <p:spPr>
          <a:xfrm rot="15909137">
            <a:off x="1421540" y="1355287"/>
            <a:ext cx="503277" cy="1335153"/>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6" name="テキスト ボックス 75">
            <a:extLst>
              <a:ext uri="{FF2B5EF4-FFF2-40B4-BE49-F238E27FC236}">
                <a16:creationId xmlns:a16="http://schemas.microsoft.com/office/drawing/2014/main" id="{60B3032F-B00E-6CC6-003F-77D250CF538D}"/>
              </a:ext>
            </a:extLst>
          </p:cNvPr>
          <p:cNvSpPr txBox="1"/>
          <p:nvPr/>
        </p:nvSpPr>
        <p:spPr>
          <a:xfrm>
            <a:off x="1075004" y="1828679"/>
            <a:ext cx="1164101" cy="307777"/>
          </a:xfrm>
          <a:prstGeom prst="rect">
            <a:avLst/>
          </a:prstGeom>
          <a:noFill/>
        </p:spPr>
        <p:txBody>
          <a:bodyPr wrap="none" rtlCol="0">
            <a:spAutoFit/>
          </a:bodyPr>
          <a:lstStyle/>
          <a:p>
            <a:r>
              <a:rPr kumimoji="1" lang="ja-JP" altLang="en-US" sz="1400" dirty="0">
                <a:solidFill>
                  <a:srgbClr val="FFFF00"/>
                </a:solidFill>
                <a:latin typeface="AlphabetSoup Tilt BT" panose="04020905020B06060204" pitchFamily="82" charset="0"/>
                <a:ea typeface="HGP創英角ﾎﾟｯﾌﾟ体" panose="040B0A00000000000000" pitchFamily="50" charset="-128"/>
              </a:rPr>
              <a:t>イベント</a:t>
            </a:r>
            <a:r>
              <a:rPr lang="ja-JP" altLang="en-US" sz="1400" dirty="0">
                <a:solidFill>
                  <a:srgbClr val="FFFF00"/>
                </a:solidFill>
                <a:latin typeface="AlphabetSoup Tilt BT" panose="04020905020B06060204" pitchFamily="82" charset="0"/>
                <a:ea typeface="HGP創英角ﾎﾟｯﾌﾟ体" panose="040B0A00000000000000" pitchFamily="50" charset="-128"/>
              </a:rPr>
              <a:t>報告</a:t>
            </a:r>
            <a:endParaRPr kumimoji="1" lang="ja-JP" altLang="en-US" sz="1400" dirty="0">
              <a:solidFill>
                <a:srgbClr val="FFFF00"/>
              </a:solidFill>
              <a:latin typeface="AlphabetSoup Tilt BT" panose="04020905020B06060204" pitchFamily="82" charset="0"/>
              <a:ea typeface="HGP創英角ﾎﾟｯﾌﾟ体" panose="040B0A00000000000000" pitchFamily="50" charset="-128"/>
            </a:endParaRPr>
          </a:p>
        </p:txBody>
      </p:sp>
      <p:sp>
        <p:nvSpPr>
          <p:cNvPr id="7" name="テキスト ボックス 6">
            <a:extLst>
              <a:ext uri="{FF2B5EF4-FFF2-40B4-BE49-F238E27FC236}">
                <a16:creationId xmlns:a16="http://schemas.microsoft.com/office/drawing/2014/main" id="{FC6672EC-F83D-6199-768A-04C94B5BAD50}"/>
              </a:ext>
            </a:extLst>
          </p:cNvPr>
          <p:cNvSpPr txBox="1"/>
          <p:nvPr/>
        </p:nvSpPr>
        <p:spPr>
          <a:xfrm>
            <a:off x="3754311" y="1780684"/>
            <a:ext cx="3152036" cy="461665"/>
          </a:xfrm>
          <a:prstGeom prst="rect">
            <a:avLst/>
          </a:prstGeom>
          <a:noFill/>
        </p:spPr>
        <p:txBody>
          <a:bodyPr wrap="square" rtlCol="0">
            <a:spAutoFit/>
          </a:bodyPr>
          <a:lstStyle/>
          <a:p>
            <a:r>
              <a:rPr kumimoji="1" lang="ja-JP" altLang="en-US" sz="2400" b="1" dirty="0">
                <a:solidFill>
                  <a:srgbClr val="00B050"/>
                </a:solidFill>
                <a:latin typeface="HGP創英角ﾎﾟｯﾌﾟ体" panose="040B0A00000000000000" pitchFamily="50" charset="-128"/>
                <a:ea typeface="HGP創英角ﾎﾟｯﾌﾟ体" panose="040B0A00000000000000" pitchFamily="50" charset="-128"/>
              </a:rPr>
              <a:t> </a:t>
            </a:r>
            <a:endParaRPr kumimoji="1" lang="ja-JP" altLang="en-US" sz="2400" b="1" dirty="0">
              <a:solidFill>
                <a:srgbClr val="002060"/>
              </a:solidFill>
              <a:latin typeface="HGP創英角ﾎﾟｯﾌﾟ体" panose="040B0A00000000000000" pitchFamily="50" charset="-128"/>
              <a:ea typeface="HGP創英角ﾎﾟｯﾌﾟ体" panose="040B0A00000000000000" pitchFamily="50" charset="-128"/>
            </a:endParaRPr>
          </a:p>
        </p:txBody>
      </p:sp>
      <p:sp>
        <p:nvSpPr>
          <p:cNvPr id="4" name="テキスト ボックス 3">
            <a:extLst>
              <a:ext uri="{FF2B5EF4-FFF2-40B4-BE49-F238E27FC236}">
                <a16:creationId xmlns:a16="http://schemas.microsoft.com/office/drawing/2014/main" id="{3403E407-2B36-42BC-07F5-B3F509C3D17B}"/>
              </a:ext>
            </a:extLst>
          </p:cNvPr>
          <p:cNvSpPr txBox="1"/>
          <p:nvPr/>
        </p:nvSpPr>
        <p:spPr>
          <a:xfrm>
            <a:off x="295780" y="5681118"/>
            <a:ext cx="3343441" cy="261610"/>
          </a:xfrm>
          <a:prstGeom prst="rect">
            <a:avLst/>
          </a:prstGeom>
          <a:noFill/>
        </p:spPr>
        <p:txBody>
          <a:bodyPr wrap="square" rtlCol="0">
            <a:spAutoFit/>
          </a:bodyPr>
          <a:lstStyle/>
          <a:p>
            <a:r>
              <a:rPr kumimoji="1" lang="ja-JP" altLang="en-US" sz="1100" dirty="0">
                <a:latin typeface="ＭＳ Ｐゴシック" panose="020B0600070205080204" pitchFamily="50" charset="-128"/>
                <a:ea typeface="ＭＳ Ｐゴシック" panose="020B0600070205080204" pitchFamily="50" charset="-128"/>
              </a:rPr>
              <a:t>  </a:t>
            </a:r>
            <a:endParaRPr lang="en-US" altLang="ja-JP" sz="1100" dirty="0">
              <a:latin typeface="ＭＳ Ｐゴシック" panose="020B0600070205080204" pitchFamily="50" charset="-128"/>
              <a:ea typeface="ＭＳ Ｐゴシック" panose="020B0600070205080204" pitchFamily="50" charset="-128"/>
            </a:endParaRPr>
          </a:p>
        </p:txBody>
      </p:sp>
      <p:sp>
        <p:nvSpPr>
          <p:cNvPr id="27" name="テキスト ボックス 26">
            <a:extLst>
              <a:ext uri="{FF2B5EF4-FFF2-40B4-BE49-F238E27FC236}">
                <a16:creationId xmlns:a16="http://schemas.microsoft.com/office/drawing/2014/main" id="{CD0ADD77-88A1-4AB9-D87D-51BDBF91AF7D}"/>
              </a:ext>
            </a:extLst>
          </p:cNvPr>
          <p:cNvSpPr txBox="1"/>
          <p:nvPr/>
        </p:nvSpPr>
        <p:spPr>
          <a:xfrm>
            <a:off x="3771140" y="5326879"/>
            <a:ext cx="3184910" cy="261610"/>
          </a:xfrm>
          <a:prstGeom prst="rect">
            <a:avLst/>
          </a:prstGeom>
          <a:noFill/>
        </p:spPr>
        <p:txBody>
          <a:bodyPr wrap="square">
            <a:spAutoFit/>
          </a:bodyPr>
          <a:lstStyle/>
          <a:p>
            <a:r>
              <a:rPr lang="ja-JP" altLang="en-US" sz="1100" dirty="0">
                <a:latin typeface="ＭＳ Ｐゴシック" panose="020B0600070205080204" pitchFamily="50" charset="-128"/>
                <a:ea typeface="ＭＳ Ｐゴシック" panose="020B0600070205080204" pitchFamily="50" charset="-128"/>
              </a:rPr>
              <a:t> </a:t>
            </a:r>
            <a:r>
              <a:rPr kumimoji="1" lang="ja-JP" altLang="en-US" sz="1100" dirty="0">
                <a:latin typeface="ＭＳ Ｐゴシック" panose="020B0600070205080204" pitchFamily="50" charset="-128"/>
                <a:ea typeface="ＭＳ Ｐゴシック" panose="020B0600070205080204" pitchFamily="50" charset="-128"/>
              </a:rPr>
              <a:t> </a:t>
            </a:r>
          </a:p>
        </p:txBody>
      </p:sp>
      <p:sp>
        <p:nvSpPr>
          <p:cNvPr id="19" name="テキスト ボックス 18">
            <a:extLst>
              <a:ext uri="{FF2B5EF4-FFF2-40B4-BE49-F238E27FC236}">
                <a16:creationId xmlns:a16="http://schemas.microsoft.com/office/drawing/2014/main" id="{2878C3AF-3BAF-ABA6-99A0-0D5D633DB47F}"/>
              </a:ext>
            </a:extLst>
          </p:cNvPr>
          <p:cNvSpPr txBox="1"/>
          <p:nvPr/>
        </p:nvSpPr>
        <p:spPr>
          <a:xfrm>
            <a:off x="57378" y="2278802"/>
            <a:ext cx="3519331" cy="307777"/>
          </a:xfrm>
          <a:prstGeom prst="rect">
            <a:avLst/>
          </a:prstGeom>
          <a:noFill/>
        </p:spPr>
        <p:txBody>
          <a:bodyPr wrap="square" rtlCol="0">
            <a:spAutoFit/>
          </a:bodyPr>
          <a:lstStyle/>
          <a:p>
            <a:r>
              <a:rPr lang="ja-JP" altLang="en-US" sz="1400" dirty="0">
                <a:latin typeface="HGP創英角ﾎﾟｯﾌﾟ体" panose="040B0A00000000000000" pitchFamily="50" charset="-128"/>
                <a:ea typeface="HGP創英角ﾎﾟｯﾌﾟ体" panose="040B0A00000000000000" pitchFamily="50" charset="-128"/>
              </a:rPr>
              <a:t>カブトムシつかまえ隊・クワガタムシみっけ隊</a:t>
            </a:r>
            <a:r>
              <a:rPr lang="ja-JP" altLang="ja-JP" sz="1400" dirty="0">
                <a:latin typeface="HGP創英角ﾎﾟｯﾌﾟ体" panose="040B0A00000000000000" pitchFamily="50" charset="-128"/>
                <a:ea typeface="HGP創英角ﾎﾟｯﾌﾟ体" panose="040B0A00000000000000" pitchFamily="50" charset="-128"/>
              </a:rPr>
              <a:t>　</a:t>
            </a:r>
          </a:p>
        </p:txBody>
      </p:sp>
      <p:sp>
        <p:nvSpPr>
          <p:cNvPr id="30" name="テキスト ボックス 29">
            <a:extLst>
              <a:ext uri="{FF2B5EF4-FFF2-40B4-BE49-F238E27FC236}">
                <a16:creationId xmlns:a16="http://schemas.microsoft.com/office/drawing/2014/main" id="{D732EF35-80E0-5231-B107-AD064DB70FED}"/>
              </a:ext>
            </a:extLst>
          </p:cNvPr>
          <p:cNvSpPr txBox="1"/>
          <p:nvPr/>
        </p:nvSpPr>
        <p:spPr>
          <a:xfrm>
            <a:off x="3787243" y="2250368"/>
            <a:ext cx="3275912" cy="261610"/>
          </a:xfrm>
          <a:prstGeom prst="rect">
            <a:avLst/>
          </a:prstGeom>
          <a:noFill/>
        </p:spPr>
        <p:txBody>
          <a:bodyPr wrap="square">
            <a:spAutoFit/>
          </a:bodyPr>
          <a:lstStyle/>
          <a:p>
            <a:pPr>
              <a:buNone/>
            </a:pPr>
            <a:r>
              <a:rPr lang="ja-JP" altLang="en-US" sz="1100" kern="100" dirty="0">
                <a:effectLst/>
                <a:latin typeface="+mn-ea"/>
                <a:cs typeface="Times New Roman" panose="02020603050405020304" pitchFamily="18" charset="0"/>
              </a:rPr>
              <a:t>  </a:t>
            </a:r>
            <a:endParaRPr lang="ja-JP" altLang="ja-JP" sz="1100" kern="100" dirty="0">
              <a:effectLst/>
              <a:latin typeface="+mn-ea"/>
              <a:cs typeface="Times New Roman" panose="02020603050405020304" pitchFamily="18" charset="0"/>
            </a:endParaRPr>
          </a:p>
        </p:txBody>
      </p:sp>
      <p:pic>
        <p:nvPicPr>
          <p:cNvPr id="32" name="図 31" descr="モズイラストイラスト｜無料イラスト・フリー素材なら「イラストAC」">
            <a:extLst>
              <a:ext uri="{FF2B5EF4-FFF2-40B4-BE49-F238E27FC236}">
                <a16:creationId xmlns:a16="http://schemas.microsoft.com/office/drawing/2014/main" id="{D42B126E-BB8E-309B-37AA-490BDE2608DF}"/>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3846" b="89744" l="9896" r="89583">
                        <a14:foregroundMark x1="59896" y1="9615" x2="59896" y2="9615"/>
                        <a14:foregroundMark x1="65625" y1="3846" x2="65625" y2="3846"/>
                        <a14:foregroundMark x1="46875" y1="28846" x2="46875" y2="28846"/>
                        <a14:foregroundMark x1="70313" y1="19231" x2="70313" y2="19231"/>
                        <a14:foregroundMark x1="44792" y1="56410" x2="44792" y2="56410"/>
                      </a14:backgroundRemoval>
                    </a14:imgEffect>
                  </a14:imgLayer>
                </a14:imgProps>
              </a:ext>
            </a:extLst>
          </a:blip>
          <a:stretch>
            <a:fillRect/>
          </a:stretch>
        </p:blipFill>
        <p:spPr>
          <a:xfrm>
            <a:off x="209362" y="118452"/>
            <a:ext cx="1140913" cy="926992"/>
          </a:xfrm>
          <a:prstGeom prst="rect">
            <a:avLst/>
          </a:prstGeom>
        </p:spPr>
      </p:pic>
      <p:sp>
        <p:nvSpPr>
          <p:cNvPr id="15" name="テキスト ボックス 14">
            <a:extLst>
              <a:ext uri="{FF2B5EF4-FFF2-40B4-BE49-F238E27FC236}">
                <a16:creationId xmlns:a16="http://schemas.microsoft.com/office/drawing/2014/main" id="{18C9AC25-2065-792C-68A8-9F4AD8C2CBA3}"/>
              </a:ext>
            </a:extLst>
          </p:cNvPr>
          <p:cNvSpPr txBox="1"/>
          <p:nvPr/>
        </p:nvSpPr>
        <p:spPr>
          <a:xfrm>
            <a:off x="4658493" y="8701745"/>
            <a:ext cx="1813317" cy="230832"/>
          </a:xfrm>
          <a:prstGeom prst="rect">
            <a:avLst/>
          </a:prstGeom>
          <a:noFill/>
        </p:spPr>
        <p:txBody>
          <a:bodyPr wrap="none" rtlCol="0">
            <a:spAutoFit/>
          </a:bodyPr>
          <a:lstStyle/>
          <a:p>
            <a:r>
              <a:rPr lang="ja-JP" altLang="en-US" sz="900" b="1" dirty="0"/>
              <a:t>時間 ： </a:t>
            </a:r>
            <a:r>
              <a:rPr lang="ja-JP" altLang="en-US" sz="900" b="1" dirty="0">
                <a:latin typeface="+mj-ea"/>
              </a:rPr>
              <a:t>１０：００～１２００ </a:t>
            </a:r>
            <a:r>
              <a:rPr lang="en-US" altLang="ja-JP" sz="900" b="1" dirty="0">
                <a:latin typeface="+mj-ea"/>
              </a:rPr>
              <a:t>(</a:t>
            </a:r>
            <a:r>
              <a:rPr lang="ja-JP" altLang="en-US" sz="900" b="1" dirty="0">
                <a:solidFill>
                  <a:srgbClr val="FF0000"/>
                </a:solidFill>
                <a:latin typeface="+mj-ea"/>
              </a:rPr>
              <a:t>要予約</a:t>
            </a:r>
            <a:r>
              <a:rPr lang="ja-JP" altLang="en-US" sz="900" b="1" dirty="0">
                <a:latin typeface="+mj-ea"/>
              </a:rPr>
              <a:t>）</a:t>
            </a:r>
            <a:endParaRPr kumimoji="1" lang="ja-JP" altLang="en-US" sz="900" dirty="0"/>
          </a:p>
        </p:txBody>
      </p:sp>
      <p:sp>
        <p:nvSpPr>
          <p:cNvPr id="20" name="テキスト ボックス 19">
            <a:extLst>
              <a:ext uri="{FF2B5EF4-FFF2-40B4-BE49-F238E27FC236}">
                <a16:creationId xmlns:a16="http://schemas.microsoft.com/office/drawing/2014/main" id="{08234FE0-7C1E-BACF-6D1C-7855633CDEDF}"/>
              </a:ext>
            </a:extLst>
          </p:cNvPr>
          <p:cNvSpPr txBox="1"/>
          <p:nvPr/>
        </p:nvSpPr>
        <p:spPr>
          <a:xfrm>
            <a:off x="105753" y="7676473"/>
            <a:ext cx="3570286" cy="584763"/>
          </a:xfrm>
          <a:prstGeom prst="rect">
            <a:avLst/>
          </a:prstGeom>
          <a:noFill/>
        </p:spPr>
        <p:txBody>
          <a:bodyPr wrap="square" lIns="91428" tIns="45714" rIns="91428" bIns="45714" rtlCol="0">
            <a:spAutoFit/>
          </a:bodyPr>
          <a:lstStyle/>
          <a:p>
            <a:r>
              <a:rPr lang="ja-JP" altLang="en-US" sz="900" b="1" dirty="0">
                <a:latin typeface="+mj-ea"/>
                <a:ea typeface="+mj-ea"/>
              </a:rPr>
              <a:t>さあ～皆さま、野鳥の森にトレッキングシーズンがやってきました～！</a:t>
            </a:r>
            <a:endParaRPr lang="en-US" altLang="ja-JP" sz="900" b="1" dirty="0">
              <a:latin typeface="+mj-ea"/>
              <a:ea typeface="+mj-ea"/>
            </a:endParaRPr>
          </a:p>
          <a:p>
            <a:r>
              <a:rPr lang="ja-JP" altLang="en-US" sz="900" b="1" dirty="0">
                <a:latin typeface="+mj-ea"/>
                <a:ea typeface="+mj-ea"/>
              </a:rPr>
              <a:t>ことりはうすのイベントも森森（モリモリ）だくさん、野鳥の森の美味しい空気、景色を味わいながら「ことりはうす」に</a:t>
            </a:r>
            <a:r>
              <a:rPr lang="ja-JP" altLang="en-US" sz="900" b="1" dirty="0">
                <a:solidFill>
                  <a:srgbClr val="0070C0"/>
                </a:solidFill>
                <a:latin typeface="+mj-ea"/>
                <a:ea typeface="+mj-ea"/>
              </a:rPr>
              <a:t> </a:t>
            </a:r>
            <a:r>
              <a:rPr lang="ja-JP" altLang="en-US" sz="1200" b="1" dirty="0">
                <a:solidFill>
                  <a:srgbClr val="0070C0"/>
                </a:solidFill>
                <a:latin typeface="+mj-ea"/>
                <a:ea typeface="+mj-ea"/>
              </a:rPr>
              <a:t>“</a:t>
            </a:r>
            <a:r>
              <a:rPr lang="ja-JP" altLang="en-US" sz="1400" b="1" i="1" dirty="0">
                <a:solidFill>
                  <a:srgbClr val="0070C0"/>
                </a:solidFill>
                <a:latin typeface="+mj-ea"/>
                <a:ea typeface="+mj-ea"/>
              </a:rPr>
              <a:t>Ｈｅｒｅ</a:t>
            </a:r>
            <a:r>
              <a:rPr lang="ja-JP" altLang="en-US" sz="1400" b="1" i="1" dirty="0">
                <a:solidFill>
                  <a:srgbClr val="0070C0"/>
                </a:solidFill>
              </a:rPr>
              <a:t> </a:t>
            </a:r>
            <a:r>
              <a:rPr lang="ja-JP" altLang="ja-JP" sz="1400" b="1" i="1" dirty="0">
                <a:solidFill>
                  <a:srgbClr val="0070C0"/>
                </a:solidFill>
              </a:rPr>
              <a:t>we go</a:t>
            </a:r>
            <a:r>
              <a:rPr lang="ja-JP" altLang="en-US" sz="1400" b="1" i="1" dirty="0">
                <a:solidFill>
                  <a:srgbClr val="0070C0"/>
                </a:solidFill>
              </a:rPr>
              <a:t>“</a:t>
            </a:r>
            <a:endParaRPr lang="ja-JP" altLang="en-US" sz="1400" b="1" i="1" dirty="0">
              <a:solidFill>
                <a:srgbClr val="0070C0"/>
              </a:solidFill>
              <a:latin typeface="HGP創英角ｺﾞｼｯｸUB" panose="020B0900000000000000" pitchFamily="50" charset="-128"/>
              <a:ea typeface="HGP創英角ｺﾞｼｯｸUB" panose="020B0900000000000000" pitchFamily="50" charset="-128"/>
            </a:endParaRPr>
          </a:p>
        </p:txBody>
      </p:sp>
      <p:pic>
        <p:nvPicPr>
          <p:cNvPr id="22" name="Picture 4" descr="大きな木イラストのフリー素材｜イラストイメージ">
            <a:extLst>
              <a:ext uri="{FF2B5EF4-FFF2-40B4-BE49-F238E27FC236}">
                <a16:creationId xmlns:a16="http://schemas.microsoft.com/office/drawing/2014/main" id="{802A64A5-8AF6-5228-4E0B-6F280F7DB3C0}"/>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7555" y="9650095"/>
            <a:ext cx="215488" cy="223461"/>
          </a:xfrm>
          <a:prstGeom prst="rect">
            <a:avLst/>
          </a:prstGeom>
          <a:noFill/>
          <a:extLst>
            <a:ext uri="{909E8E84-426E-40DD-AFC4-6F175D3DCCD1}">
              <a14:hiddenFill xmlns:a14="http://schemas.microsoft.com/office/drawing/2010/main">
                <a:solidFill>
                  <a:srgbClr val="FFFFFF"/>
                </a:solidFill>
              </a14:hiddenFill>
            </a:ext>
          </a:extLst>
        </p:spPr>
      </p:pic>
      <p:sp>
        <p:nvSpPr>
          <p:cNvPr id="28" name="テキスト ボックス 27">
            <a:extLst>
              <a:ext uri="{FF2B5EF4-FFF2-40B4-BE49-F238E27FC236}">
                <a16:creationId xmlns:a16="http://schemas.microsoft.com/office/drawing/2014/main" id="{F65DCF2D-3169-BE7B-E8B7-E8D605C7E678}"/>
              </a:ext>
            </a:extLst>
          </p:cNvPr>
          <p:cNvSpPr txBox="1"/>
          <p:nvPr/>
        </p:nvSpPr>
        <p:spPr>
          <a:xfrm>
            <a:off x="295780" y="9617482"/>
            <a:ext cx="1302946" cy="246221"/>
          </a:xfrm>
          <a:prstGeom prst="rect">
            <a:avLst/>
          </a:prstGeom>
          <a:noFill/>
        </p:spPr>
        <p:txBody>
          <a:bodyPr wrap="square" rtlCol="0">
            <a:spAutoFit/>
          </a:bodyPr>
          <a:lstStyle/>
          <a:p>
            <a:r>
              <a:rPr kumimoji="1" lang="ja-JP" altLang="en-US" sz="1000" dirty="0">
                <a:solidFill>
                  <a:srgbClr val="00B0F0"/>
                </a:solidFill>
                <a:latin typeface="HGP創英角ｺﾞｼｯｸUB" panose="020B0900000000000000" pitchFamily="50" charset="-128"/>
                <a:ea typeface="HGP創英角ｺﾞｼｯｸUB" panose="020B0900000000000000" pitchFamily="50" charset="-128"/>
              </a:rPr>
              <a:t>親子自然観察会</a:t>
            </a:r>
            <a:endParaRPr kumimoji="1" lang="en-US" altLang="ja-JP" sz="800" dirty="0">
              <a:solidFill>
                <a:srgbClr val="00B0F0"/>
              </a:solidFill>
              <a:latin typeface="HGP創英角ｺﾞｼｯｸUB" panose="020B0900000000000000" pitchFamily="50" charset="-128"/>
              <a:ea typeface="HGP創英角ｺﾞｼｯｸUB" panose="020B0900000000000000" pitchFamily="50" charset="-128"/>
            </a:endParaRPr>
          </a:p>
        </p:txBody>
      </p:sp>
      <p:sp>
        <p:nvSpPr>
          <p:cNvPr id="33" name="テキスト ボックス 32">
            <a:extLst>
              <a:ext uri="{FF2B5EF4-FFF2-40B4-BE49-F238E27FC236}">
                <a16:creationId xmlns:a16="http://schemas.microsoft.com/office/drawing/2014/main" id="{CA0BDB1C-990F-DBD1-D68A-D388D0267D65}"/>
              </a:ext>
            </a:extLst>
          </p:cNvPr>
          <p:cNvSpPr txBox="1"/>
          <p:nvPr/>
        </p:nvSpPr>
        <p:spPr>
          <a:xfrm>
            <a:off x="156189" y="9980465"/>
            <a:ext cx="2298295" cy="230832"/>
          </a:xfrm>
          <a:prstGeom prst="rect">
            <a:avLst/>
          </a:prstGeom>
          <a:noFill/>
        </p:spPr>
        <p:txBody>
          <a:bodyPr wrap="square" rtlCol="0">
            <a:spAutoFit/>
          </a:bodyPr>
          <a:lstStyle/>
          <a:p>
            <a:r>
              <a:rPr lang="ja-JP" altLang="en-US" sz="900" b="1" dirty="0"/>
              <a:t>９月 １２日（</a:t>
            </a:r>
            <a:r>
              <a:rPr lang="ja-JP" altLang="en-US" sz="900" b="1" dirty="0">
                <a:solidFill>
                  <a:srgbClr val="0070C0"/>
                </a:solidFill>
              </a:rPr>
              <a:t>土</a:t>
            </a:r>
            <a:r>
              <a:rPr lang="ja-JP" altLang="en-US" sz="900" b="1" dirty="0"/>
              <a:t>）・１０月１０日（</a:t>
            </a:r>
            <a:r>
              <a:rPr lang="ja-JP" altLang="en-US" sz="900" b="1" dirty="0">
                <a:solidFill>
                  <a:srgbClr val="0070C0"/>
                </a:solidFill>
              </a:rPr>
              <a:t>土</a:t>
            </a:r>
            <a:r>
              <a:rPr lang="ja-JP" altLang="en-US" sz="900" b="1" dirty="0"/>
              <a:t>）</a:t>
            </a:r>
            <a:endParaRPr lang="en-US" altLang="ja-JP" sz="900" b="1" dirty="0">
              <a:latin typeface="+mj-ea"/>
              <a:ea typeface="+mj-ea"/>
            </a:endParaRPr>
          </a:p>
        </p:txBody>
      </p:sp>
      <p:sp>
        <p:nvSpPr>
          <p:cNvPr id="38" name="テキスト ボックス 37">
            <a:extLst>
              <a:ext uri="{FF2B5EF4-FFF2-40B4-BE49-F238E27FC236}">
                <a16:creationId xmlns:a16="http://schemas.microsoft.com/office/drawing/2014/main" id="{7B60B199-9B4B-D2E1-A00B-8FDBBD66C2E2}"/>
              </a:ext>
            </a:extLst>
          </p:cNvPr>
          <p:cNvSpPr txBox="1"/>
          <p:nvPr/>
        </p:nvSpPr>
        <p:spPr>
          <a:xfrm>
            <a:off x="1761810" y="9980465"/>
            <a:ext cx="1986441" cy="230832"/>
          </a:xfrm>
          <a:prstGeom prst="rect">
            <a:avLst/>
          </a:prstGeom>
          <a:noFill/>
        </p:spPr>
        <p:txBody>
          <a:bodyPr wrap="none" rtlCol="0">
            <a:spAutoFit/>
          </a:bodyPr>
          <a:lstStyle/>
          <a:p>
            <a:r>
              <a:rPr lang="ja-JP" altLang="en-US" sz="900" b="1" dirty="0"/>
              <a:t>時間 ： </a:t>
            </a:r>
            <a:r>
              <a:rPr lang="ja-JP" altLang="en-US" sz="900" b="1" dirty="0">
                <a:latin typeface="+mj-ea"/>
              </a:rPr>
              <a:t>１０：００～１２：００ </a:t>
            </a:r>
            <a:r>
              <a:rPr lang="en-US" altLang="ja-JP" sz="900" b="1" dirty="0">
                <a:latin typeface="+mj-ea"/>
              </a:rPr>
              <a:t>(</a:t>
            </a:r>
            <a:r>
              <a:rPr lang="ja-JP" altLang="en-US" sz="900" b="1" dirty="0">
                <a:latin typeface="+mj-ea"/>
              </a:rPr>
              <a:t>予約不要）</a:t>
            </a:r>
            <a:endParaRPr kumimoji="1" lang="ja-JP" altLang="en-US" sz="900" dirty="0"/>
          </a:p>
        </p:txBody>
      </p:sp>
      <p:sp>
        <p:nvSpPr>
          <p:cNvPr id="46" name="テキスト ボックス 45">
            <a:extLst>
              <a:ext uri="{FF2B5EF4-FFF2-40B4-BE49-F238E27FC236}">
                <a16:creationId xmlns:a16="http://schemas.microsoft.com/office/drawing/2014/main" id="{34E98E58-A99A-531F-71C2-9850BBCA0C11}"/>
              </a:ext>
            </a:extLst>
          </p:cNvPr>
          <p:cNvSpPr txBox="1"/>
          <p:nvPr/>
        </p:nvSpPr>
        <p:spPr>
          <a:xfrm>
            <a:off x="156869" y="10180847"/>
            <a:ext cx="2170543" cy="230832"/>
          </a:xfrm>
          <a:prstGeom prst="rect">
            <a:avLst/>
          </a:prstGeom>
          <a:noFill/>
        </p:spPr>
        <p:txBody>
          <a:bodyPr wrap="square" rtlCol="0">
            <a:spAutoFit/>
          </a:bodyPr>
          <a:lstStyle/>
          <a:p>
            <a:r>
              <a:rPr lang="ja-JP" altLang="en-US" sz="900" b="1" dirty="0"/>
              <a:t>人    数 ：  １５名程度  参 加 料  ：  ２００円</a:t>
            </a:r>
            <a:endParaRPr lang="en-US" altLang="ja-JP" sz="900" b="1" dirty="0">
              <a:solidFill>
                <a:srgbClr val="FF0000"/>
              </a:solidFill>
            </a:endParaRPr>
          </a:p>
        </p:txBody>
      </p:sp>
      <p:sp>
        <p:nvSpPr>
          <p:cNvPr id="48" name="テキスト ボックス 47">
            <a:extLst>
              <a:ext uri="{FF2B5EF4-FFF2-40B4-BE49-F238E27FC236}">
                <a16:creationId xmlns:a16="http://schemas.microsoft.com/office/drawing/2014/main" id="{2CFFCC5A-6167-1AF5-983C-6461F76B244C}"/>
              </a:ext>
            </a:extLst>
          </p:cNvPr>
          <p:cNvSpPr txBox="1"/>
          <p:nvPr/>
        </p:nvSpPr>
        <p:spPr>
          <a:xfrm>
            <a:off x="3865007" y="8534954"/>
            <a:ext cx="2527494" cy="246221"/>
          </a:xfrm>
          <a:prstGeom prst="rect">
            <a:avLst/>
          </a:prstGeom>
          <a:noFill/>
        </p:spPr>
        <p:txBody>
          <a:bodyPr wrap="square" rtlCol="0">
            <a:spAutoFit/>
          </a:bodyPr>
          <a:lstStyle/>
          <a:p>
            <a:r>
              <a:rPr kumimoji="1" lang="ja-JP" altLang="en-US" sz="1000" dirty="0">
                <a:solidFill>
                  <a:srgbClr val="7C2206"/>
                </a:solidFill>
                <a:latin typeface="HGP創英角ｺﾞｼｯｸUB" panose="020B0900000000000000" pitchFamily="50" charset="-128"/>
                <a:ea typeface="HGP創英角ｺﾞｼｯｸUB" panose="020B0900000000000000" pitchFamily="50" charset="-128"/>
              </a:rPr>
              <a:t>お手軽木工 </a:t>
            </a:r>
            <a:r>
              <a:rPr kumimoji="1" lang="ja-JP" altLang="en-US" sz="900" dirty="0">
                <a:latin typeface="HGP創英角ｺﾞｼｯｸUB" panose="020B0900000000000000" pitchFamily="50" charset="-128"/>
                <a:ea typeface="HGP創英角ｺﾞｼｯｸUB" panose="020B0900000000000000" pitchFamily="50" charset="-128"/>
              </a:rPr>
              <a:t>小鳥用の巣箱を作ります。</a:t>
            </a:r>
            <a:endParaRPr kumimoji="1" lang="en-US" altLang="ja-JP" sz="900" dirty="0">
              <a:latin typeface="HGP創英角ｺﾞｼｯｸUB" panose="020B0900000000000000" pitchFamily="50" charset="-128"/>
              <a:ea typeface="HGP創英角ｺﾞｼｯｸUB" panose="020B0900000000000000" pitchFamily="50" charset="-128"/>
            </a:endParaRPr>
          </a:p>
        </p:txBody>
      </p:sp>
      <p:pic>
        <p:nvPicPr>
          <p:cNvPr id="63" name="図 62">
            <a:extLst>
              <a:ext uri="{FF2B5EF4-FFF2-40B4-BE49-F238E27FC236}">
                <a16:creationId xmlns:a16="http://schemas.microsoft.com/office/drawing/2014/main" id="{E39AF7AE-2C91-11E0-9597-587F798EFB4A}"/>
              </a:ext>
            </a:extLst>
          </p:cNvPr>
          <p:cNvPicPr>
            <a:picLocks noChangeAspect="1"/>
          </p:cNvPicPr>
          <p:nvPr/>
        </p:nvPicPr>
        <p:blipFill>
          <a:blip r:embed="rId25">
            <a:extLst>
              <a:ext uri="{BEBA8EAE-BF5A-486C-A8C5-ECC9F3942E4B}">
                <a14:imgProps xmlns:a14="http://schemas.microsoft.com/office/drawing/2010/main">
                  <a14:imgLayer r:embed="rId26">
                    <a14:imgEffect>
                      <a14:backgroundRemoval t="10000" b="90000" l="10000" r="90000"/>
                    </a14:imgEffect>
                  </a14:imgLayer>
                </a14:imgProps>
              </a:ext>
            </a:extLst>
          </a:blip>
          <a:stretch>
            <a:fillRect/>
          </a:stretch>
        </p:blipFill>
        <p:spPr>
          <a:xfrm>
            <a:off x="3615559" y="8556300"/>
            <a:ext cx="332138" cy="248783"/>
          </a:xfrm>
          <a:prstGeom prst="rect">
            <a:avLst/>
          </a:prstGeom>
        </p:spPr>
      </p:pic>
      <p:sp>
        <p:nvSpPr>
          <p:cNvPr id="67" name="テキスト ボックス 66">
            <a:extLst>
              <a:ext uri="{FF2B5EF4-FFF2-40B4-BE49-F238E27FC236}">
                <a16:creationId xmlns:a16="http://schemas.microsoft.com/office/drawing/2014/main" id="{6DA27BEA-C340-1082-0C96-67F0B9B2AD5A}"/>
              </a:ext>
            </a:extLst>
          </p:cNvPr>
          <p:cNvSpPr txBox="1"/>
          <p:nvPr/>
        </p:nvSpPr>
        <p:spPr>
          <a:xfrm>
            <a:off x="3869330" y="8702420"/>
            <a:ext cx="913991" cy="230832"/>
          </a:xfrm>
          <a:prstGeom prst="rect">
            <a:avLst/>
          </a:prstGeom>
          <a:noFill/>
        </p:spPr>
        <p:txBody>
          <a:bodyPr wrap="square" rtlCol="0">
            <a:spAutoFit/>
          </a:bodyPr>
          <a:lstStyle/>
          <a:p>
            <a:r>
              <a:rPr lang="ja-JP" altLang="en-US" sz="900" b="1" dirty="0"/>
              <a:t>９月 ２２日（</a:t>
            </a:r>
            <a:r>
              <a:rPr lang="ja-JP" altLang="en-US" sz="900" b="1" dirty="0">
                <a:solidFill>
                  <a:srgbClr val="FF0000"/>
                </a:solidFill>
              </a:rPr>
              <a:t>祝</a:t>
            </a:r>
            <a:r>
              <a:rPr lang="ja-JP" altLang="en-US" sz="900" b="1" dirty="0"/>
              <a:t>）</a:t>
            </a:r>
            <a:endParaRPr lang="en-US" altLang="ja-JP" sz="900" b="1" dirty="0">
              <a:latin typeface="+mj-ea"/>
              <a:ea typeface="+mj-ea"/>
            </a:endParaRPr>
          </a:p>
        </p:txBody>
      </p:sp>
      <p:sp>
        <p:nvSpPr>
          <p:cNvPr id="73" name="テキスト ボックス 72">
            <a:extLst>
              <a:ext uri="{FF2B5EF4-FFF2-40B4-BE49-F238E27FC236}">
                <a16:creationId xmlns:a16="http://schemas.microsoft.com/office/drawing/2014/main" id="{A38BE1F3-43CC-93C2-D523-3E534E325BEC}"/>
              </a:ext>
            </a:extLst>
          </p:cNvPr>
          <p:cNvSpPr txBox="1"/>
          <p:nvPr/>
        </p:nvSpPr>
        <p:spPr>
          <a:xfrm>
            <a:off x="166382" y="9187918"/>
            <a:ext cx="1970411" cy="230832"/>
          </a:xfrm>
          <a:prstGeom prst="rect">
            <a:avLst/>
          </a:prstGeom>
          <a:noFill/>
        </p:spPr>
        <p:txBody>
          <a:bodyPr wrap="none" rtlCol="0">
            <a:spAutoFit/>
          </a:bodyPr>
          <a:lstStyle/>
          <a:p>
            <a:r>
              <a:rPr lang="ja-JP" altLang="en-US" sz="900" b="1" dirty="0"/>
              <a:t>時   間 １０：００～１２：００ </a:t>
            </a:r>
            <a:r>
              <a:rPr lang="en-US" altLang="ja-JP" sz="900" b="1" dirty="0">
                <a:latin typeface="+mj-ea"/>
              </a:rPr>
              <a:t>(</a:t>
            </a:r>
            <a:r>
              <a:rPr lang="ja-JP" altLang="en-US" sz="900" b="1" dirty="0">
                <a:latin typeface="+mj-ea"/>
              </a:rPr>
              <a:t>予約不要）</a:t>
            </a:r>
            <a:endParaRPr kumimoji="1" lang="ja-JP" altLang="en-US" sz="900" dirty="0"/>
          </a:p>
        </p:txBody>
      </p:sp>
      <p:sp>
        <p:nvSpPr>
          <p:cNvPr id="75" name="テキスト ボックス 74">
            <a:extLst>
              <a:ext uri="{FF2B5EF4-FFF2-40B4-BE49-F238E27FC236}">
                <a16:creationId xmlns:a16="http://schemas.microsoft.com/office/drawing/2014/main" id="{68D7A22C-FB26-2A03-CFCE-73F6E603AF08}"/>
              </a:ext>
            </a:extLst>
          </p:cNvPr>
          <p:cNvSpPr txBox="1"/>
          <p:nvPr/>
        </p:nvSpPr>
        <p:spPr>
          <a:xfrm>
            <a:off x="4658493" y="9345778"/>
            <a:ext cx="1986441" cy="230832"/>
          </a:xfrm>
          <a:prstGeom prst="rect">
            <a:avLst/>
          </a:prstGeom>
          <a:noFill/>
        </p:spPr>
        <p:txBody>
          <a:bodyPr wrap="none" rtlCol="0">
            <a:spAutoFit/>
          </a:bodyPr>
          <a:lstStyle/>
          <a:p>
            <a:r>
              <a:rPr lang="ja-JP" altLang="en-US" sz="900" b="1" dirty="0"/>
              <a:t>時間 ： </a:t>
            </a:r>
            <a:r>
              <a:rPr lang="ja-JP" altLang="en-US" sz="900" b="1" dirty="0">
                <a:latin typeface="+mj-ea"/>
              </a:rPr>
              <a:t>１０：００～１２：００ </a:t>
            </a:r>
            <a:r>
              <a:rPr lang="en-US" altLang="ja-JP" sz="900" b="1" dirty="0">
                <a:latin typeface="+mj-ea"/>
              </a:rPr>
              <a:t>(</a:t>
            </a:r>
            <a:r>
              <a:rPr lang="ja-JP" altLang="en-US" sz="900" b="1" dirty="0">
                <a:latin typeface="+mj-ea"/>
              </a:rPr>
              <a:t>予約不要）</a:t>
            </a:r>
            <a:endParaRPr kumimoji="1" lang="ja-JP" altLang="en-US" sz="900" dirty="0"/>
          </a:p>
        </p:txBody>
      </p:sp>
      <p:sp>
        <p:nvSpPr>
          <p:cNvPr id="80" name="テキスト ボックス 79">
            <a:extLst>
              <a:ext uri="{FF2B5EF4-FFF2-40B4-BE49-F238E27FC236}">
                <a16:creationId xmlns:a16="http://schemas.microsoft.com/office/drawing/2014/main" id="{8D3E4247-43D8-44C8-2915-A0C015F481FE}"/>
              </a:ext>
            </a:extLst>
          </p:cNvPr>
          <p:cNvSpPr txBox="1"/>
          <p:nvPr/>
        </p:nvSpPr>
        <p:spPr>
          <a:xfrm>
            <a:off x="3905758" y="7821650"/>
            <a:ext cx="1806905" cy="246221"/>
          </a:xfrm>
          <a:prstGeom prst="rect">
            <a:avLst/>
          </a:prstGeom>
          <a:noFill/>
        </p:spPr>
        <p:txBody>
          <a:bodyPr wrap="square" rtlCol="0">
            <a:spAutoFit/>
          </a:bodyPr>
          <a:lstStyle/>
          <a:p>
            <a:r>
              <a:rPr kumimoji="1" lang="ja-JP" altLang="en-US" sz="1000" dirty="0">
                <a:solidFill>
                  <a:srgbClr val="00863D"/>
                </a:solidFill>
                <a:latin typeface="HGP創英角ｺﾞｼｯｸUB" panose="020B0900000000000000" pitchFamily="50" charset="-128"/>
                <a:ea typeface="HGP創英角ｺﾞｼｯｸUB" panose="020B0900000000000000" pitchFamily="50" charset="-128"/>
              </a:rPr>
              <a:t>野鳥の森ハイキング（３時間）</a:t>
            </a:r>
          </a:p>
        </p:txBody>
      </p:sp>
      <p:sp>
        <p:nvSpPr>
          <p:cNvPr id="84" name="テキスト ボックス 83">
            <a:extLst>
              <a:ext uri="{FF2B5EF4-FFF2-40B4-BE49-F238E27FC236}">
                <a16:creationId xmlns:a16="http://schemas.microsoft.com/office/drawing/2014/main" id="{249195D2-FFE0-1EEC-6171-07A9D1362A1C}"/>
              </a:ext>
            </a:extLst>
          </p:cNvPr>
          <p:cNvSpPr txBox="1"/>
          <p:nvPr/>
        </p:nvSpPr>
        <p:spPr>
          <a:xfrm>
            <a:off x="3750123" y="8348131"/>
            <a:ext cx="3999477" cy="230832"/>
          </a:xfrm>
          <a:prstGeom prst="rect">
            <a:avLst/>
          </a:prstGeom>
          <a:noFill/>
        </p:spPr>
        <p:txBody>
          <a:bodyPr wrap="square" rtlCol="0">
            <a:spAutoFit/>
          </a:bodyPr>
          <a:lstStyle/>
          <a:p>
            <a:r>
              <a:rPr lang="ja-JP" altLang="en-US" sz="900" b="1" dirty="0"/>
              <a:t>人    数 ：  １５名程度  参 加 料  ：  ２００円</a:t>
            </a:r>
            <a:r>
              <a:rPr lang="ja-JP" altLang="en-US" sz="900" b="1" dirty="0">
                <a:solidFill>
                  <a:srgbClr val="FF0000"/>
                </a:solidFill>
              </a:rPr>
              <a:t>     小学校４年生以上の健脚</a:t>
            </a:r>
            <a:endParaRPr lang="en-US" altLang="ja-JP" sz="900" b="1" dirty="0">
              <a:solidFill>
                <a:srgbClr val="FF0000"/>
              </a:solidFill>
            </a:endParaRPr>
          </a:p>
        </p:txBody>
      </p:sp>
      <p:sp>
        <p:nvSpPr>
          <p:cNvPr id="86" name="テキスト ボックス 85">
            <a:extLst>
              <a:ext uri="{FF2B5EF4-FFF2-40B4-BE49-F238E27FC236}">
                <a16:creationId xmlns:a16="http://schemas.microsoft.com/office/drawing/2014/main" id="{82932059-6BA3-4C82-37A2-20FC7AF60E61}"/>
              </a:ext>
            </a:extLst>
          </p:cNvPr>
          <p:cNvSpPr txBox="1"/>
          <p:nvPr/>
        </p:nvSpPr>
        <p:spPr>
          <a:xfrm>
            <a:off x="5311028" y="8176709"/>
            <a:ext cx="1906291" cy="230832"/>
          </a:xfrm>
          <a:prstGeom prst="rect">
            <a:avLst/>
          </a:prstGeom>
          <a:noFill/>
        </p:spPr>
        <p:txBody>
          <a:bodyPr wrap="none" rtlCol="0">
            <a:spAutoFit/>
          </a:bodyPr>
          <a:lstStyle/>
          <a:p>
            <a:r>
              <a:rPr lang="ja-JP" altLang="en-US" sz="900" b="1" dirty="0"/>
              <a:t>時間 ： </a:t>
            </a:r>
            <a:r>
              <a:rPr lang="ja-JP" altLang="en-US" sz="900" b="1" dirty="0">
                <a:latin typeface="+mj-ea"/>
              </a:rPr>
              <a:t>９：３０～１２：３０ </a:t>
            </a:r>
            <a:r>
              <a:rPr lang="en-US" altLang="ja-JP" sz="900" b="1" dirty="0">
                <a:latin typeface="+mj-ea"/>
              </a:rPr>
              <a:t>(</a:t>
            </a:r>
            <a:r>
              <a:rPr lang="ja-JP" altLang="en-US" sz="900" b="1" dirty="0">
                <a:latin typeface="+mj-ea"/>
              </a:rPr>
              <a:t>予約不要）</a:t>
            </a:r>
            <a:endParaRPr kumimoji="1" lang="ja-JP" altLang="en-US" sz="900" dirty="0"/>
          </a:p>
        </p:txBody>
      </p:sp>
      <p:sp>
        <p:nvSpPr>
          <p:cNvPr id="90" name="テキスト ボックス 89">
            <a:extLst>
              <a:ext uri="{FF2B5EF4-FFF2-40B4-BE49-F238E27FC236}">
                <a16:creationId xmlns:a16="http://schemas.microsoft.com/office/drawing/2014/main" id="{D4A74756-8A2C-4AF6-4026-F6777DDF5F55}"/>
              </a:ext>
            </a:extLst>
          </p:cNvPr>
          <p:cNvSpPr txBox="1"/>
          <p:nvPr/>
        </p:nvSpPr>
        <p:spPr>
          <a:xfrm>
            <a:off x="3824979" y="8011686"/>
            <a:ext cx="3392340" cy="215444"/>
          </a:xfrm>
          <a:prstGeom prst="rect">
            <a:avLst/>
          </a:prstGeom>
          <a:noFill/>
        </p:spPr>
        <p:txBody>
          <a:bodyPr wrap="square" rtlCol="0">
            <a:spAutoFit/>
          </a:bodyPr>
          <a:lstStyle/>
          <a:p>
            <a:r>
              <a:rPr kumimoji="1" lang="ja-JP" altLang="en-US" sz="800" b="1" dirty="0">
                <a:latin typeface="+mn-ea"/>
              </a:rPr>
              <a:t>秋に咲く花々や草木を楽しみながらいつもよりも長く野鳥の森を歩きます。</a:t>
            </a:r>
            <a:endParaRPr kumimoji="1" lang="en-US" altLang="ja-JP" sz="800" b="1" dirty="0">
              <a:latin typeface="+mn-ea"/>
            </a:endParaRPr>
          </a:p>
        </p:txBody>
      </p:sp>
      <p:sp>
        <p:nvSpPr>
          <p:cNvPr id="92" name="テキスト ボックス 91">
            <a:extLst>
              <a:ext uri="{FF2B5EF4-FFF2-40B4-BE49-F238E27FC236}">
                <a16:creationId xmlns:a16="http://schemas.microsoft.com/office/drawing/2014/main" id="{FB45649E-107F-BFCF-BEF3-6CDC03A1DF3D}"/>
              </a:ext>
            </a:extLst>
          </p:cNvPr>
          <p:cNvSpPr txBox="1"/>
          <p:nvPr/>
        </p:nvSpPr>
        <p:spPr>
          <a:xfrm>
            <a:off x="3855969" y="10003663"/>
            <a:ext cx="1025530" cy="230832"/>
          </a:xfrm>
          <a:prstGeom prst="rect">
            <a:avLst/>
          </a:prstGeom>
          <a:noFill/>
        </p:spPr>
        <p:txBody>
          <a:bodyPr wrap="square" rtlCol="0">
            <a:spAutoFit/>
          </a:bodyPr>
          <a:lstStyle/>
          <a:p>
            <a:r>
              <a:rPr lang="ja-JP" altLang="en-US" sz="900" b="1" dirty="0"/>
              <a:t>１０月 １８日（</a:t>
            </a:r>
            <a:r>
              <a:rPr lang="ja-JP" altLang="en-US" sz="900" b="1" dirty="0">
                <a:solidFill>
                  <a:srgbClr val="FF0000"/>
                </a:solidFill>
              </a:rPr>
              <a:t>日</a:t>
            </a:r>
            <a:r>
              <a:rPr lang="ja-JP" altLang="en-US" sz="900" b="1" dirty="0"/>
              <a:t>）</a:t>
            </a:r>
            <a:endParaRPr lang="en-US" altLang="ja-JP" sz="900" b="1" dirty="0">
              <a:latin typeface="+mj-ea"/>
              <a:ea typeface="+mj-ea"/>
            </a:endParaRPr>
          </a:p>
        </p:txBody>
      </p:sp>
      <p:sp>
        <p:nvSpPr>
          <p:cNvPr id="94" name="テキスト ボックス 93">
            <a:extLst>
              <a:ext uri="{FF2B5EF4-FFF2-40B4-BE49-F238E27FC236}">
                <a16:creationId xmlns:a16="http://schemas.microsoft.com/office/drawing/2014/main" id="{FB90AA06-B220-A9FF-2D5A-913AE4ACA31D}"/>
              </a:ext>
            </a:extLst>
          </p:cNvPr>
          <p:cNvSpPr txBox="1"/>
          <p:nvPr/>
        </p:nvSpPr>
        <p:spPr>
          <a:xfrm>
            <a:off x="4794177" y="10014987"/>
            <a:ext cx="1871025" cy="230832"/>
          </a:xfrm>
          <a:prstGeom prst="rect">
            <a:avLst/>
          </a:prstGeom>
          <a:noFill/>
        </p:spPr>
        <p:txBody>
          <a:bodyPr wrap="none" rtlCol="0">
            <a:spAutoFit/>
          </a:bodyPr>
          <a:lstStyle/>
          <a:p>
            <a:r>
              <a:rPr lang="ja-JP" altLang="en-US" sz="900" b="1" dirty="0"/>
              <a:t>時間 ： </a:t>
            </a:r>
            <a:r>
              <a:rPr lang="ja-JP" altLang="en-US" sz="900" b="1" dirty="0">
                <a:latin typeface="+mj-ea"/>
              </a:rPr>
              <a:t>１０：００～１４：００ </a:t>
            </a:r>
            <a:r>
              <a:rPr lang="en-US" altLang="ja-JP" sz="900" b="1" dirty="0">
                <a:latin typeface="+mj-ea"/>
              </a:rPr>
              <a:t>(</a:t>
            </a:r>
            <a:r>
              <a:rPr lang="ja-JP" altLang="en-US" sz="900" b="1" dirty="0">
                <a:solidFill>
                  <a:srgbClr val="FF0000"/>
                </a:solidFill>
                <a:latin typeface="+mj-ea"/>
              </a:rPr>
              <a:t>要予約</a:t>
            </a:r>
            <a:r>
              <a:rPr lang="ja-JP" altLang="en-US" sz="900" b="1" dirty="0">
                <a:latin typeface="+mj-ea"/>
              </a:rPr>
              <a:t>）</a:t>
            </a:r>
            <a:endParaRPr kumimoji="1" lang="ja-JP" altLang="en-US" sz="900" dirty="0"/>
          </a:p>
        </p:txBody>
      </p:sp>
      <p:sp>
        <p:nvSpPr>
          <p:cNvPr id="96" name="テキスト ボックス 95">
            <a:extLst>
              <a:ext uri="{FF2B5EF4-FFF2-40B4-BE49-F238E27FC236}">
                <a16:creationId xmlns:a16="http://schemas.microsoft.com/office/drawing/2014/main" id="{DA2621C5-DEB2-F139-C086-971B590272ED}"/>
              </a:ext>
            </a:extLst>
          </p:cNvPr>
          <p:cNvSpPr txBox="1"/>
          <p:nvPr/>
        </p:nvSpPr>
        <p:spPr>
          <a:xfrm>
            <a:off x="3863958" y="8861047"/>
            <a:ext cx="2451947" cy="230832"/>
          </a:xfrm>
          <a:prstGeom prst="rect">
            <a:avLst/>
          </a:prstGeom>
          <a:noFill/>
        </p:spPr>
        <p:txBody>
          <a:bodyPr wrap="square" rtlCol="0">
            <a:spAutoFit/>
          </a:bodyPr>
          <a:lstStyle/>
          <a:p>
            <a:r>
              <a:rPr lang="ja-JP" altLang="en-US" sz="900" b="1" dirty="0"/>
              <a:t>人    数 ：  １５名程度    参 加 料  ： １</a:t>
            </a:r>
            <a:r>
              <a:rPr lang="en-US" altLang="ja-JP" sz="900" b="1" dirty="0"/>
              <a:t>,</a:t>
            </a:r>
            <a:r>
              <a:rPr lang="ja-JP" altLang="en-US" sz="900" b="1" dirty="0"/>
              <a:t>０００円</a:t>
            </a:r>
            <a:endParaRPr lang="en-US" altLang="ja-JP" sz="900" b="1" dirty="0">
              <a:solidFill>
                <a:srgbClr val="FF0000"/>
              </a:solidFill>
            </a:endParaRPr>
          </a:p>
        </p:txBody>
      </p:sp>
      <p:pic>
        <p:nvPicPr>
          <p:cNvPr id="98" name="Picture 4" descr="大きな木イラストのフリー素材｜イラストイメージ">
            <a:extLst>
              <a:ext uri="{FF2B5EF4-FFF2-40B4-BE49-F238E27FC236}">
                <a16:creationId xmlns:a16="http://schemas.microsoft.com/office/drawing/2014/main" id="{45DD7308-1985-15BB-22EE-895E176F14DA}"/>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3683154" y="7834452"/>
            <a:ext cx="215488" cy="223461"/>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F519E07D-B773-CC34-31BA-9BF6E3DB3822}"/>
              </a:ext>
            </a:extLst>
          </p:cNvPr>
          <p:cNvSpPr txBox="1"/>
          <p:nvPr/>
        </p:nvSpPr>
        <p:spPr>
          <a:xfrm>
            <a:off x="184567" y="9799345"/>
            <a:ext cx="3394372" cy="215444"/>
          </a:xfrm>
          <a:prstGeom prst="rect">
            <a:avLst/>
          </a:prstGeom>
          <a:noFill/>
        </p:spPr>
        <p:txBody>
          <a:bodyPr wrap="square" rtlCol="0">
            <a:spAutoFit/>
          </a:bodyPr>
          <a:lstStyle/>
          <a:p>
            <a:r>
              <a:rPr kumimoji="1" lang="ja-JP" altLang="en-US" sz="800" b="1" dirty="0">
                <a:latin typeface="+mn-ea"/>
              </a:rPr>
              <a:t>ことりはうす周辺のいきものを、ゆっくり観察します。</a:t>
            </a:r>
            <a:endParaRPr kumimoji="1" lang="en-US" altLang="ja-JP" sz="800" b="1" dirty="0">
              <a:latin typeface="+mn-ea"/>
            </a:endParaRPr>
          </a:p>
        </p:txBody>
      </p:sp>
      <p:sp>
        <p:nvSpPr>
          <p:cNvPr id="16" name="テキスト ボックス 15">
            <a:extLst>
              <a:ext uri="{FF2B5EF4-FFF2-40B4-BE49-F238E27FC236}">
                <a16:creationId xmlns:a16="http://schemas.microsoft.com/office/drawing/2014/main" id="{CAA5103C-37DB-654D-DC51-A883EBC5B815}"/>
              </a:ext>
            </a:extLst>
          </p:cNvPr>
          <p:cNvSpPr txBox="1"/>
          <p:nvPr/>
        </p:nvSpPr>
        <p:spPr>
          <a:xfrm>
            <a:off x="3716004" y="8177384"/>
            <a:ext cx="1806905" cy="230832"/>
          </a:xfrm>
          <a:prstGeom prst="rect">
            <a:avLst/>
          </a:prstGeom>
          <a:noFill/>
        </p:spPr>
        <p:txBody>
          <a:bodyPr wrap="square" rtlCol="0">
            <a:spAutoFit/>
          </a:bodyPr>
          <a:lstStyle/>
          <a:p>
            <a:r>
              <a:rPr lang="ja-JP" altLang="en-US" sz="900" b="1" dirty="0"/>
              <a:t>９月 ２１日（</a:t>
            </a:r>
            <a:r>
              <a:rPr lang="ja-JP" altLang="en-US" sz="900" b="1" dirty="0">
                <a:solidFill>
                  <a:srgbClr val="FF0000"/>
                </a:solidFill>
              </a:rPr>
              <a:t>祝</a:t>
            </a:r>
            <a:r>
              <a:rPr lang="ja-JP" altLang="en-US" sz="900" b="1" dirty="0"/>
              <a:t>）・１０月１１日（</a:t>
            </a:r>
            <a:r>
              <a:rPr lang="ja-JP" altLang="en-US" sz="900" b="1" dirty="0">
                <a:solidFill>
                  <a:srgbClr val="FF0000"/>
                </a:solidFill>
              </a:rPr>
              <a:t>日</a:t>
            </a:r>
            <a:r>
              <a:rPr lang="ja-JP" altLang="en-US" sz="900" b="1" dirty="0"/>
              <a:t>）</a:t>
            </a:r>
            <a:endParaRPr lang="en-US" altLang="ja-JP" sz="900" b="1" dirty="0">
              <a:latin typeface="+mj-ea"/>
              <a:ea typeface="+mj-ea"/>
            </a:endParaRPr>
          </a:p>
        </p:txBody>
      </p:sp>
      <p:pic>
        <p:nvPicPr>
          <p:cNvPr id="21" name="図 20" descr="シジュウカラ：イラスト無料">
            <a:extLst>
              <a:ext uri="{FF2B5EF4-FFF2-40B4-BE49-F238E27FC236}">
                <a16:creationId xmlns:a16="http://schemas.microsoft.com/office/drawing/2014/main" id="{31B4E2B0-2AEB-9B3C-6FC7-0004A709B593}"/>
              </a:ext>
            </a:extLst>
          </p:cNvPr>
          <p:cNvPicPr>
            <a:picLocks noChangeAspect="1"/>
          </p:cNvPicPr>
          <p:nvPr/>
        </p:nvPicPr>
        <p:blipFill>
          <a:blip r:embed="rId27">
            <a:extLst>
              <a:ext uri="{BEBA8EAE-BF5A-486C-A8C5-ECC9F3942E4B}">
                <a14:imgProps xmlns:a14="http://schemas.microsoft.com/office/drawing/2010/main">
                  <a14:imgLayer r:embed="rId28">
                    <a14:imgEffect>
                      <a14:backgroundRemoval t="10000" b="90000" l="10000" r="90000"/>
                    </a14:imgEffect>
                  </a14:imgLayer>
                </a14:imgProps>
              </a:ext>
            </a:extLst>
          </a:blip>
          <a:stretch>
            <a:fillRect/>
          </a:stretch>
        </p:blipFill>
        <p:spPr>
          <a:xfrm>
            <a:off x="3668385" y="9650095"/>
            <a:ext cx="329032" cy="266926"/>
          </a:xfrm>
          <a:prstGeom prst="rect">
            <a:avLst/>
          </a:prstGeom>
        </p:spPr>
      </p:pic>
      <p:sp>
        <p:nvSpPr>
          <p:cNvPr id="25" name="テキスト ボックス 24">
            <a:extLst>
              <a:ext uri="{FF2B5EF4-FFF2-40B4-BE49-F238E27FC236}">
                <a16:creationId xmlns:a16="http://schemas.microsoft.com/office/drawing/2014/main" id="{837FD2CA-3FFA-CDEF-BA5B-5D094FCFC521}"/>
              </a:ext>
            </a:extLst>
          </p:cNvPr>
          <p:cNvSpPr txBox="1"/>
          <p:nvPr/>
        </p:nvSpPr>
        <p:spPr>
          <a:xfrm>
            <a:off x="3934311" y="9681277"/>
            <a:ext cx="3579319" cy="246221"/>
          </a:xfrm>
          <a:prstGeom prst="rect">
            <a:avLst/>
          </a:prstGeom>
          <a:noFill/>
        </p:spPr>
        <p:txBody>
          <a:bodyPr wrap="square" rtlCol="0">
            <a:spAutoFit/>
          </a:bodyPr>
          <a:lstStyle/>
          <a:p>
            <a:r>
              <a:rPr kumimoji="1" lang="ja-JP" altLang="en-US" sz="1000" dirty="0">
                <a:solidFill>
                  <a:srgbClr val="FF3300"/>
                </a:solidFill>
                <a:latin typeface="HGP創英角ｺﾞｼｯｸUB" panose="020B0900000000000000" pitchFamily="50" charset="-128"/>
                <a:ea typeface="HGP創英角ｺﾞｼｯｸUB" panose="020B0900000000000000" pitchFamily="50" charset="-128"/>
              </a:rPr>
              <a:t>野鳥のくらしを探ろう①</a:t>
            </a:r>
            <a:r>
              <a:rPr kumimoji="1" lang="ja-JP" altLang="en-US" sz="700" dirty="0">
                <a:latin typeface="HGP創英角ｺﾞｼｯｸUB" panose="020B0900000000000000" pitchFamily="50" charset="-128"/>
                <a:ea typeface="HGP創英角ｺﾞｼｯｸUB" panose="020B0900000000000000" pitchFamily="50" charset="-128"/>
              </a:rPr>
              <a:t>（来年８月まで４回シリーズのイベント第１回目です）</a:t>
            </a:r>
            <a:endParaRPr kumimoji="1" lang="ja-JP" altLang="en-US" sz="700" dirty="0">
              <a:solidFill>
                <a:srgbClr val="FF3300"/>
              </a:solidFill>
              <a:latin typeface="HGP創英角ｺﾞｼｯｸUB" panose="020B0900000000000000" pitchFamily="50" charset="-128"/>
              <a:ea typeface="HGP創英角ｺﾞｼｯｸUB" panose="020B0900000000000000" pitchFamily="50" charset="-128"/>
            </a:endParaRPr>
          </a:p>
        </p:txBody>
      </p:sp>
      <p:sp>
        <p:nvSpPr>
          <p:cNvPr id="34" name="テキスト ボックス 33">
            <a:extLst>
              <a:ext uri="{FF2B5EF4-FFF2-40B4-BE49-F238E27FC236}">
                <a16:creationId xmlns:a16="http://schemas.microsoft.com/office/drawing/2014/main" id="{6CBA1C54-313B-C737-1DE0-1DCAF5DB6311}"/>
              </a:ext>
            </a:extLst>
          </p:cNvPr>
          <p:cNvSpPr txBox="1"/>
          <p:nvPr/>
        </p:nvSpPr>
        <p:spPr>
          <a:xfrm>
            <a:off x="3822947" y="9863703"/>
            <a:ext cx="3394372" cy="200055"/>
          </a:xfrm>
          <a:prstGeom prst="rect">
            <a:avLst/>
          </a:prstGeom>
          <a:noFill/>
        </p:spPr>
        <p:txBody>
          <a:bodyPr wrap="square" rtlCol="0">
            <a:spAutoFit/>
          </a:bodyPr>
          <a:lstStyle/>
          <a:p>
            <a:r>
              <a:rPr kumimoji="1" lang="ja-JP" altLang="en-US" sz="700" b="1" dirty="0">
                <a:latin typeface="+mn-ea"/>
              </a:rPr>
              <a:t>シジュウカラ用の巣箱を手作りし、野鳥の森に掛けに行きます。</a:t>
            </a:r>
            <a:r>
              <a:rPr kumimoji="1" lang="ja-JP" altLang="en-US" sz="700" b="1" dirty="0">
                <a:solidFill>
                  <a:srgbClr val="FF0000"/>
                </a:solidFill>
                <a:latin typeface="+mn-ea"/>
              </a:rPr>
              <a:t>（当日は弁当持参）</a:t>
            </a:r>
            <a:endParaRPr kumimoji="1" lang="en-US" altLang="ja-JP" sz="700" b="1" dirty="0">
              <a:latin typeface="+mn-ea"/>
            </a:endParaRPr>
          </a:p>
        </p:txBody>
      </p:sp>
      <p:sp>
        <p:nvSpPr>
          <p:cNvPr id="31" name="テキスト ボックス 30">
            <a:extLst>
              <a:ext uri="{FF2B5EF4-FFF2-40B4-BE49-F238E27FC236}">
                <a16:creationId xmlns:a16="http://schemas.microsoft.com/office/drawing/2014/main" id="{A2B1787B-5BD8-CB35-4B80-8BC44DFD9B7A}"/>
              </a:ext>
            </a:extLst>
          </p:cNvPr>
          <p:cNvSpPr txBox="1"/>
          <p:nvPr/>
        </p:nvSpPr>
        <p:spPr>
          <a:xfrm>
            <a:off x="628764" y="4610727"/>
            <a:ext cx="2732369" cy="307777"/>
          </a:xfrm>
          <a:prstGeom prst="rect">
            <a:avLst/>
          </a:prstGeom>
          <a:noFill/>
        </p:spPr>
        <p:txBody>
          <a:bodyPr wrap="square" rtlCol="0">
            <a:spAutoFit/>
          </a:bodyPr>
          <a:lstStyle/>
          <a:p>
            <a:r>
              <a:rPr kumimoji="1" lang="ja-JP" altLang="en-US" sz="1400" b="1" dirty="0">
                <a:solidFill>
                  <a:srgbClr val="00B050"/>
                </a:solidFill>
                <a:latin typeface="HGP創英角ﾎﾟｯﾌﾟ体" panose="040B0A00000000000000" pitchFamily="50" charset="-128"/>
                <a:ea typeface="HGP創英角ﾎﾟｯﾌﾟ体" panose="040B0A00000000000000" pitchFamily="50" charset="-128"/>
              </a:rPr>
              <a:t>ことりはうすの </a:t>
            </a:r>
            <a:r>
              <a:rPr kumimoji="1" lang="ja-JP" altLang="en-US" sz="1400" b="1" dirty="0">
                <a:solidFill>
                  <a:schemeClr val="accent6">
                    <a:lumMod val="50000"/>
                  </a:schemeClr>
                </a:solidFill>
                <a:latin typeface="HGP創英角ﾎﾟｯﾌﾟ体" panose="040B0A00000000000000" pitchFamily="50" charset="-128"/>
                <a:ea typeface="HGP創英角ﾎﾟｯﾌﾟ体" panose="040B0A00000000000000" pitchFamily="50" charset="-128"/>
              </a:rPr>
              <a:t>薪ストーブ</a:t>
            </a:r>
            <a:r>
              <a:rPr kumimoji="1" lang="ja-JP" altLang="en-US" sz="1400" b="1" dirty="0">
                <a:solidFill>
                  <a:srgbClr val="00B050"/>
                </a:solidFill>
                <a:latin typeface="HGP創英角ﾎﾟｯﾌﾟ体" panose="040B0A00000000000000" pitchFamily="50" charset="-128"/>
                <a:ea typeface="HGP創英角ﾎﾟｯﾌﾟ体" panose="040B0A00000000000000" pitchFamily="50" charset="-128"/>
              </a:rPr>
              <a:t>？</a:t>
            </a:r>
          </a:p>
        </p:txBody>
      </p:sp>
      <p:sp>
        <p:nvSpPr>
          <p:cNvPr id="23" name="正方形/長方形 22">
            <a:extLst>
              <a:ext uri="{FF2B5EF4-FFF2-40B4-BE49-F238E27FC236}">
                <a16:creationId xmlns:a16="http://schemas.microsoft.com/office/drawing/2014/main" id="{C5B8970D-0266-5B57-0954-7E0195076DD8}"/>
              </a:ext>
            </a:extLst>
          </p:cNvPr>
          <p:cNvSpPr/>
          <p:nvPr/>
        </p:nvSpPr>
        <p:spPr>
          <a:xfrm>
            <a:off x="946691" y="7207360"/>
            <a:ext cx="1648767" cy="324919"/>
          </a:xfrm>
          <a:prstGeom prst="rect">
            <a:avLst/>
          </a:prstGeom>
          <a:noFill/>
        </p:spPr>
        <p:txBody>
          <a:bodyPr wrap="none" lIns="91428" tIns="45714" rIns="91428" bIns="45714">
            <a:prstTxWarp prst="textWave2">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ja-JP" altLang="en-US" sz="5400" b="1" dirty="0">
                <a:ln w="11430"/>
                <a:solidFill>
                  <a:srgbClr val="FFFF00"/>
                </a:solidFill>
                <a:effectLst>
                  <a:outerShdw blurRad="50800" dist="39000" dir="5460000" algn="tl">
                    <a:srgbClr val="000000">
                      <a:alpha val="38000"/>
                    </a:srgbClr>
                  </a:outerShdw>
                </a:effectLst>
              </a:rPr>
              <a:t>ドラミング</a:t>
            </a:r>
          </a:p>
        </p:txBody>
      </p:sp>
      <p:sp>
        <p:nvSpPr>
          <p:cNvPr id="64" name="テキスト ボックス 63">
            <a:extLst>
              <a:ext uri="{FF2B5EF4-FFF2-40B4-BE49-F238E27FC236}">
                <a16:creationId xmlns:a16="http://schemas.microsoft.com/office/drawing/2014/main" id="{FBE972F1-5137-2F46-660A-2EC6FDFA1C6A}"/>
              </a:ext>
            </a:extLst>
          </p:cNvPr>
          <p:cNvSpPr txBox="1"/>
          <p:nvPr/>
        </p:nvSpPr>
        <p:spPr>
          <a:xfrm>
            <a:off x="548941" y="7164313"/>
            <a:ext cx="498316" cy="369320"/>
          </a:xfrm>
          <a:prstGeom prst="rect">
            <a:avLst/>
          </a:prstGeom>
          <a:noFill/>
        </p:spPr>
        <p:txBody>
          <a:bodyPr wrap="square" lIns="91428" tIns="45714" rIns="91428" bIns="45714" rtlCol="0">
            <a:spAutoFit/>
          </a:bodyPr>
          <a:lstStyle/>
          <a:p>
            <a:r>
              <a:rPr lang="ja-JP" altLang="en-US" sz="900" b="1" i="1" dirty="0"/>
              <a:t>ﾄﾞﾄﾞﾄﾞﾄﾞｯ</a:t>
            </a:r>
            <a:endParaRPr lang="en-US" altLang="ja-JP" sz="900" b="1" i="1" dirty="0"/>
          </a:p>
        </p:txBody>
      </p:sp>
      <p:sp>
        <p:nvSpPr>
          <p:cNvPr id="66" name="テキスト ボックス 65">
            <a:extLst>
              <a:ext uri="{FF2B5EF4-FFF2-40B4-BE49-F238E27FC236}">
                <a16:creationId xmlns:a16="http://schemas.microsoft.com/office/drawing/2014/main" id="{B7F8D53C-5DCC-BF20-E930-2629269F22E9}"/>
              </a:ext>
            </a:extLst>
          </p:cNvPr>
          <p:cNvSpPr txBox="1"/>
          <p:nvPr/>
        </p:nvSpPr>
        <p:spPr>
          <a:xfrm>
            <a:off x="2552367" y="7189266"/>
            <a:ext cx="525512" cy="369320"/>
          </a:xfrm>
          <a:prstGeom prst="rect">
            <a:avLst/>
          </a:prstGeom>
          <a:noFill/>
        </p:spPr>
        <p:txBody>
          <a:bodyPr wrap="square" lIns="91428" tIns="45714" rIns="91428" bIns="45714" rtlCol="0">
            <a:spAutoFit/>
          </a:bodyPr>
          <a:lstStyle/>
          <a:p>
            <a:r>
              <a:rPr lang="ja-JP" altLang="en-US" sz="900" b="1" i="1" dirty="0"/>
              <a:t>トトトトトッ</a:t>
            </a:r>
          </a:p>
        </p:txBody>
      </p:sp>
      <p:sp>
        <p:nvSpPr>
          <p:cNvPr id="11" name="テキスト ボックス 10">
            <a:extLst>
              <a:ext uri="{FF2B5EF4-FFF2-40B4-BE49-F238E27FC236}">
                <a16:creationId xmlns:a16="http://schemas.microsoft.com/office/drawing/2014/main" id="{F1A1BF6B-FC70-2814-FD76-CDB6870A2A14}"/>
              </a:ext>
            </a:extLst>
          </p:cNvPr>
          <p:cNvSpPr txBox="1"/>
          <p:nvPr/>
        </p:nvSpPr>
        <p:spPr>
          <a:xfrm>
            <a:off x="3865903" y="10180847"/>
            <a:ext cx="2830488" cy="230832"/>
          </a:xfrm>
          <a:prstGeom prst="rect">
            <a:avLst/>
          </a:prstGeom>
          <a:noFill/>
        </p:spPr>
        <p:txBody>
          <a:bodyPr wrap="square" rtlCol="0">
            <a:spAutoFit/>
          </a:bodyPr>
          <a:lstStyle/>
          <a:p>
            <a:r>
              <a:rPr lang="ja-JP" altLang="en-US" sz="900" b="1" dirty="0"/>
              <a:t>人       数 ：  １５名程度   参 加 料  ：  ３００円（入館料込）</a:t>
            </a:r>
            <a:endParaRPr lang="en-US" altLang="ja-JP" sz="900" b="1" dirty="0">
              <a:solidFill>
                <a:srgbClr val="FF0000"/>
              </a:solidFill>
            </a:endParaRPr>
          </a:p>
        </p:txBody>
      </p:sp>
      <p:sp>
        <p:nvSpPr>
          <p:cNvPr id="40" name="テキスト ボックス 39">
            <a:extLst>
              <a:ext uri="{FF2B5EF4-FFF2-40B4-BE49-F238E27FC236}">
                <a16:creationId xmlns:a16="http://schemas.microsoft.com/office/drawing/2014/main" id="{B63C7F0D-BF21-D573-F60C-7ED0D2F6C808}"/>
              </a:ext>
            </a:extLst>
          </p:cNvPr>
          <p:cNvSpPr txBox="1"/>
          <p:nvPr/>
        </p:nvSpPr>
        <p:spPr>
          <a:xfrm>
            <a:off x="145322" y="5041948"/>
            <a:ext cx="3343441" cy="1938992"/>
          </a:xfrm>
          <a:prstGeom prst="rect">
            <a:avLst/>
          </a:prstGeom>
          <a:noFill/>
        </p:spPr>
        <p:txBody>
          <a:bodyPr wrap="square" rtlCol="0">
            <a:spAutoFit/>
          </a:bodyPr>
          <a:lstStyle/>
          <a:p>
            <a:r>
              <a:rPr kumimoji="1" lang="ja-JP" altLang="en-US" sz="1000" dirty="0">
                <a:latin typeface="ＭＳ Ｐゴシック" panose="020B0600070205080204" pitchFamily="50" charset="-128"/>
                <a:ea typeface="ＭＳ Ｐゴシック" panose="020B0600070205080204" pitchFamily="50" charset="-128"/>
              </a:rPr>
              <a:t>ことりはうすの建物の外の柱の脇に古い薪ストーブがあります。鉄製で上からみると柱時計の形に見えます。おそらく「ホンマ製作所 時計</a:t>
            </a:r>
            <a:r>
              <a:rPr lang="en-US" altLang="ja-JP" sz="1000" dirty="0">
                <a:latin typeface="ＭＳ Ｐゴシック" panose="020B0600070205080204" pitchFamily="50" charset="-128"/>
                <a:ea typeface="ＭＳ Ｐゴシック" panose="020B0600070205080204" pitchFamily="50" charset="-128"/>
              </a:rPr>
              <a:t>1</a:t>
            </a:r>
            <a:r>
              <a:rPr lang="ja-JP" altLang="en-US" sz="1000" dirty="0">
                <a:latin typeface="ＭＳ Ｐゴシック" panose="020B0600070205080204" pitchFamily="50" charset="-128"/>
                <a:ea typeface="ＭＳ Ｐゴシック" panose="020B0600070205080204" pitchFamily="50" charset="-128"/>
              </a:rPr>
              <a:t>形薪ストーブ」ではないかと思われます。ことりはうすではこ</a:t>
            </a:r>
            <a:r>
              <a:rPr kumimoji="1" lang="ja-JP" altLang="en-US" sz="1000" dirty="0">
                <a:latin typeface="ＭＳ Ｐゴシック" panose="020B0600070205080204" pitchFamily="50" charset="-128"/>
                <a:ea typeface="ＭＳ Ｐゴシック" panose="020B0600070205080204" pitchFamily="50" charset="-128"/>
              </a:rPr>
              <a:t>の古い薪ストーブを何に使っていると思いますか？ </a:t>
            </a:r>
            <a:r>
              <a:rPr lang="ja-JP" altLang="en-US" sz="1000" dirty="0">
                <a:latin typeface="ＭＳ Ｐゴシック" panose="020B0600070205080204" pitchFamily="50" charset="-128"/>
              </a:rPr>
              <a:t>一つはナラ</a:t>
            </a:r>
            <a:r>
              <a:rPr kumimoji="1" lang="ja-JP" altLang="en-US" sz="1000" dirty="0">
                <a:latin typeface="ＭＳ Ｐゴシック" panose="020B0600070205080204" pitchFamily="50" charset="-128"/>
                <a:ea typeface="ＭＳ Ｐゴシック" panose="020B0600070205080204" pitchFamily="50" charset="-128"/>
              </a:rPr>
              <a:t>枯れした木を伐倒し、薪状に割った木を煮たり燃やしたりして木の中にいる虫（</a:t>
            </a:r>
            <a:r>
              <a:rPr lang="ja-JP" altLang="ja-JP" sz="1000" dirty="0"/>
              <a:t>カシノナガキクイムシ</a:t>
            </a:r>
            <a:r>
              <a:rPr lang="ja-JP" altLang="en-US" sz="1000" dirty="0"/>
              <a:t>）</a:t>
            </a:r>
            <a:r>
              <a:rPr kumimoji="1" lang="ja-JP" altLang="en-US" sz="1000" dirty="0">
                <a:latin typeface="ＭＳ Ｐゴシック" panose="020B0600070205080204" pitchFamily="50" charset="-128"/>
                <a:ea typeface="ＭＳ Ｐゴシック" panose="020B0600070205080204" pitchFamily="50" charset="-128"/>
              </a:rPr>
              <a:t>を駆除することに使っています。二つ目は、前号のことりはうす通信（ｖｏｌ．４６）の染物体験報告にありましたが、染め物</a:t>
            </a:r>
            <a:r>
              <a:rPr lang="ja-JP" altLang="en-US" sz="1000" dirty="0">
                <a:latin typeface="ＭＳ Ｐゴシック" panose="020B0600070205080204" pitchFamily="50" charset="-128"/>
                <a:ea typeface="ＭＳ Ｐゴシック" panose="020B0600070205080204" pitchFamily="50" charset="-128"/>
              </a:rPr>
              <a:t>で使う</a:t>
            </a:r>
            <a:r>
              <a:rPr kumimoji="1" lang="ja-JP" altLang="en-US" sz="1000" dirty="0">
                <a:latin typeface="ＭＳ Ｐゴシック" panose="020B0600070205080204" pitchFamily="50" charset="-128"/>
                <a:ea typeface="ＭＳ Ｐゴシック" panose="020B0600070205080204" pitchFamily="50" charset="-128"/>
              </a:rPr>
              <a:t>媒染液</a:t>
            </a:r>
            <a:r>
              <a:rPr lang="ja-JP" altLang="ja-JP" sz="1000" kern="100" dirty="0">
                <a:latin typeface="+mn-ea"/>
                <a:cs typeface="Times New Roman" panose="02020603050405020304" pitchFamily="18" charset="0"/>
              </a:rPr>
              <a:t>（木灰から作った灰汁</a:t>
            </a:r>
            <a:r>
              <a:rPr lang="ja-JP" altLang="en-US" sz="1000" kern="100" dirty="0">
                <a:latin typeface="+mn-ea"/>
                <a:cs typeface="Times New Roman" panose="02020603050405020304" pitchFamily="18" charset="0"/>
              </a:rPr>
              <a:t>）もこのストーブで作っています</a:t>
            </a:r>
            <a:r>
              <a:rPr kumimoji="1" lang="ja-JP" altLang="en-US" sz="1000" dirty="0">
                <a:latin typeface="ＭＳ Ｐゴシック" panose="020B0600070205080204" pitchFamily="50" charset="-128"/>
                <a:ea typeface="ＭＳ Ｐゴシック" panose="020B0600070205080204" pitchFamily="50" charset="-128"/>
              </a:rPr>
              <a:t>。三つ目は冬にスノーシューを履いて雪の山を散策した後、薪ストーブで鍋にお湯を沸かしてそこにスノーシューを入れて付いた雪を融かすのに使います。</a:t>
            </a:r>
            <a:endParaRPr lang="en-US" altLang="ja-JP" sz="1000" dirty="0">
              <a:latin typeface="ＭＳ Ｐゴシック" panose="020B0600070205080204" pitchFamily="50" charset="-128"/>
              <a:ea typeface="ＭＳ Ｐゴシック" panose="020B0600070205080204" pitchFamily="50" charset="-128"/>
            </a:endParaRPr>
          </a:p>
        </p:txBody>
      </p:sp>
      <p:sp>
        <p:nvSpPr>
          <p:cNvPr id="52" name="テキスト ボックス 51">
            <a:extLst>
              <a:ext uri="{FF2B5EF4-FFF2-40B4-BE49-F238E27FC236}">
                <a16:creationId xmlns:a16="http://schemas.microsoft.com/office/drawing/2014/main" id="{123B54CA-BE00-32DF-5872-4A6BB3405220}"/>
              </a:ext>
            </a:extLst>
          </p:cNvPr>
          <p:cNvSpPr txBox="1"/>
          <p:nvPr/>
        </p:nvSpPr>
        <p:spPr>
          <a:xfrm>
            <a:off x="3800680" y="4591614"/>
            <a:ext cx="3182681" cy="707886"/>
          </a:xfrm>
          <a:prstGeom prst="rect">
            <a:avLst/>
          </a:prstGeom>
          <a:noFill/>
        </p:spPr>
        <p:txBody>
          <a:bodyPr wrap="square" rtlCol="0">
            <a:spAutoFit/>
          </a:bodyPr>
          <a:lstStyle/>
          <a:p>
            <a:r>
              <a:rPr lang="ja-JP" altLang="en-US" sz="1000" dirty="0">
                <a:latin typeface="ＭＳ Ｐゴシック" panose="020B0600070205080204" pitchFamily="50" charset="-128"/>
              </a:rPr>
              <a:t>他にも、火を焚くことにより煙や匂いを出して熊などの野生動物を遠ざける意図もあります。薪ストーブで燃えている炎を眺めていると、なぜか心が落ち着きます？ </a:t>
            </a:r>
            <a:endParaRPr lang="en-US" altLang="ja-JP" sz="1000" dirty="0">
              <a:latin typeface="ＭＳ Ｐゴシック" panose="020B0600070205080204" pitchFamily="50" charset="-128"/>
            </a:endParaRPr>
          </a:p>
          <a:p>
            <a:r>
              <a:rPr lang="ja-JP" altLang="en-US" sz="1000" dirty="0">
                <a:latin typeface="ＭＳ Ｐゴシック" panose="020B0600070205080204" pitchFamily="50" charset="-128"/>
              </a:rPr>
              <a:t>                                                                    ｂｙ吉野　　</a:t>
            </a:r>
            <a:endParaRPr lang="en-US" altLang="ja-JP" sz="1000" dirty="0">
              <a:latin typeface="ＭＳ Ｐゴシック" panose="020B0600070205080204" pitchFamily="50" charset="-128"/>
            </a:endParaRPr>
          </a:p>
        </p:txBody>
      </p:sp>
      <p:pic>
        <p:nvPicPr>
          <p:cNvPr id="65" name="図 64">
            <a:extLst>
              <a:ext uri="{FF2B5EF4-FFF2-40B4-BE49-F238E27FC236}">
                <a16:creationId xmlns:a16="http://schemas.microsoft.com/office/drawing/2014/main" id="{03F2F075-6DC5-72C3-0A46-C74878393A96}"/>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rot="5400000">
            <a:off x="3783067" y="5411621"/>
            <a:ext cx="1616300" cy="1313814"/>
          </a:xfrm>
          <a:prstGeom prst="rect">
            <a:avLst/>
          </a:prstGeom>
        </p:spPr>
      </p:pic>
      <p:pic>
        <p:nvPicPr>
          <p:cNvPr id="72" name="図 71">
            <a:extLst>
              <a:ext uri="{FF2B5EF4-FFF2-40B4-BE49-F238E27FC236}">
                <a16:creationId xmlns:a16="http://schemas.microsoft.com/office/drawing/2014/main" id="{18E3773B-DFD2-C2B6-820A-E4DB2F273090}"/>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rot="5400000">
            <a:off x="5460878" y="5422499"/>
            <a:ext cx="1593282" cy="1314418"/>
          </a:xfrm>
          <a:prstGeom prst="rect">
            <a:avLst/>
          </a:prstGeom>
        </p:spPr>
      </p:pic>
      <p:sp>
        <p:nvSpPr>
          <p:cNvPr id="53" name="テキスト ボックス 52">
            <a:extLst>
              <a:ext uri="{FF2B5EF4-FFF2-40B4-BE49-F238E27FC236}">
                <a16:creationId xmlns:a16="http://schemas.microsoft.com/office/drawing/2014/main" id="{08F9B5ED-7111-8D4E-DAB8-F7A91BCDB139}"/>
              </a:ext>
            </a:extLst>
          </p:cNvPr>
          <p:cNvSpPr txBox="1"/>
          <p:nvPr/>
        </p:nvSpPr>
        <p:spPr>
          <a:xfrm>
            <a:off x="133099" y="2519900"/>
            <a:ext cx="3437774" cy="2092881"/>
          </a:xfrm>
          <a:prstGeom prst="rect">
            <a:avLst/>
          </a:prstGeom>
          <a:noFill/>
        </p:spPr>
        <p:txBody>
          <a:bodyPr wrap="square" rtlCol="0">
            <a:spAutoFit/>
          </a:bodyPr>
          <a:lstStyle/>
          <a:p>
            <a:r>
              <a:rPr lang="ja-JP" altLang="en-US" sz="1000" dirty="0">
                <a:latin typeface="ＭＳ Ｐゴシック" panose="020B0600070205080204" pitchFamily="50" charset="-128"/>
              </a:rPr>
              <a:t>今年のカブトムシとクワガタムシ</a:t>
            </a:r>
            <a:r>
              <a:rPr lang="en-US" altLang="ja-JP" sz="1000" dirty="0">
                <a:latin typeface="ＭＳ Ｐゴシック" panose="020B0600070205080204" pitchFamily="50" charset="-128"/>
              </a:rPr>
              <a:t>”</a:t>
            </a:r>
            <a:r>
              <a:rPr lang="ja-JP" altLang="en-US" sz="1000" dirty="0">
                <a:latin typeface="ＭＳ Ｐゴシック" panose="020B0600070205080204" pitchFamily="50" charset="-128"/>
              </a:rPr>
              <a:t>みっけ隊</a:t>
            </a:r>
            <a:r>
              <a:rPr lang="en-US" altLang="ja-JP" sz="1000" dirty="0">
                <a:latin typeface="ＭＳ Ｐゴシック" panose="020B0600070205080204" pitchFamily="50" charset="-128"/>
              </a:rPr>
              <a:t>”</a:t>
            </a:r>
            <a:r>
              <a:rPr lang="ja-JP" altLang="en-US" sz="1000" dirty="0">
                <a:latin typeface="ＭＳ Ｐゴシック" panose="020B0600070205080204" pitchFamily="50" charset="-128"/>
              </a:rPr>
              <a:t>の両日は大雨☔そんな状況でも合羽と長靴を楽しみながら</a:t>
            </a:r>
            <a:r>
              <a:rPr lang="en-US" altLang="ja-JP" sz="1000" dirty="0">
                <a:latin typeface="ＭＳ Ｐゴシック" panose="020B0600070205080204" pitchFamily="50" charset="-128"/>
              </a:rPr>
              <a:t>(?)</a:t>
            </a:r>
            <a:r>
              <a:rPr lang="ja-JP" altLang="en-US" sz="1000" dirty="0">
                <a:latin typeface="ＭＳ Ｐゴシック" panose="020B0600070205080204" pitchFamily="50" charset="-128"/>
              </a:rPr>
              <a:t>多くのお客さまが参加され、雨の中の散策にもお付き合いいただきました。</a:t>
            </a:r>
            <a:endParaRPr lang="en-US" altLang="ja-JP" sz="1000" dirty="0">
              <a:latin typeface="ＭＳ Ｐゴシック" panose="020B0600070205080204" pitchFamily="50" charset="-128"/>
            </a:endParaRPr>
          </a:p>
          <a:p>
            <a:r>
              <a:rPr lang="ja-JP" altLang="en-US" sz="1000" dirty="0">
                <a:latin typeface="ＭＳ Ｐゴシック" panose="020B0600070205080204" pitchFamily="50" charset="-128"/>
              </a:rPr>
              <a:t>大雨の為か、カブトムシ、クワガタムシとも飛んで逃げることもなくスタッフ側は一安心だったのですが、木にへばりついて動かなかったり逃げ足が速いムシ達を捕まえるのに苦戦した子供たちも多く、自然の中でのムシ達の脚力を実感したようです。</a:t>
            </a:r>
            <a:endParaRPr lang="en-US" altLang="ja-JP" sz="1000" dirty="0">
              <a:latin typeface="ＭＳ Ｐゴシック" panose="020B0600070205080204" pitchFamily="50" charset="-128"/>
            </a:endParaRPr>
          </a:p>
          <a:p>
            <a:r>
              <a:rPr lang="en-US" altLang="ja-JP" sz="1000" dirty="0">
                <a:latin typeface="ＭＳ Ｐゴシック" panose="020B0600070205080204" pitchFamily="50" charset="-128"/>
              </a:rPr>
              <a:t>“</a:t>
            </a:r>
            <a:r>
              <a:rPr lang="ja-JP" altLang="en-US" sz="1000" dirty="0">
                <a:latin typeface="ＭＳ Ｐゴシック" panose="020B0600070205080204" pitchFamily="50" charset="-128"/>
              </a:rPr>
              <a:t>みっけ隊</a:t>
            </a:r>
            <a:r>
              <a:rPr lang="en-US" altLang="ja-JP" sz="1000" dirty="0">
                <a:latin typeface="ＭＳ Ｐゴシック" panose="020B0600070205080204" pitchFamily="50" charset="-128"/>
              </a:rPr>
              <a:t>”</a:t>
            </a:r>
            <a:r>
              <a:rPr lang="ja-JP" altLang="en-US" sz="1000" dirty="0">
                <a:latin typeface="ＭＳ Ｐゴシック" panose="020B0600070205080204" pitchFamily="50" charset="-128"/>
              </a:rPr>
              <a:t>本番前の散策ではウグイスの警戒音が響く中、オニヤンマが羽化する瞬間に出会ったり、木上のモリアオガエルの卵を見つけたり、アカガエルのおたまじゃくしや赤ちゃんカエルに触れたりと、この時期にしか出会えない自然に触れ合え、少しでも記憶に残ればなぁと思っています。</a:t>
            </a:r>
            <a:endParaRPr lang="en-US" altLang="ja-JP" sz="1000" dirty="0">
              <a:latin typeface="ＭＳ Ｐゴシック" panose="020B0600070205080204" pitchFamily="50" charset="-128"/>
            </a:endParaRPr>
          </a:p>
          <a:p>
            <a:endParaRPr lang="en-US" altLang="ja-JP" sz="1000" dirty="0">
              <a:latin typeface="ＭＳ Ｐゴシック" panose="020B0600070205080204" pitchFamily="50" charset="-128"/>
              <a:ea typeface="ＭＳ Ｐゴシック" panose="020B0600070205080204" pitchFamily="50" charset="-128"/>
            </a:endParaRPr>
          </a:p>
        </p:txBody>
      </p:sp>
      <p:sp>
        <p:nvSpPr>
          <p:cNvPr id="69" name="テキスト ボックス 68">
            <a:extLst>
              <a:ext uri="{FF2B5EF4-FFF2-40B4-BE49-F238E27FC236}">
                <a16:creationId xmlns:a16="http://schemas.microsoft.com/office/drawing/2014/main" id="{CA214D03-3694-11EC-CE45-8696C0526785}"/>
              </a:ext>
            </a:extLst>
          </p:cNvPr>
          <p:cNvSpPr txBox="1"/>
          <p:nvPr/>
        </p:nvSpPr>
        <p:spPr>
          <a:xfrm>
            <a:off x="3802375" y="1877370"/>
            <a:ext cx="3343441" cy="707886"/>
          </a:xfrm>
          <a:prstGeom prst="rect">
            <a:avLst/>
          </a:prstGeom>
          <a:noFill/>
        </p:spPr>
        <p:txBody>
          <a:bodyPr wrap="square" rtlCol="0">
            <a:spAutoFit/>
          </a:bodyPr>
          <a:lstStyle/>
          <a:p>
            <a:r>
              <a:rPr lang="ja-JP" altLang="en-US" sz="1000" dirty="0">
                <a:latin typeface="ＭＳ Ｐゴシック" panose="020B0600070205080204" pitchFamily="50" charset="-128"/>
              </a:rPr>
              <a:t>これらの経験を通して自然の素晴らしさを実感していただくと共に、自然を守ることの大切さを認識いただく一助になればなと切に願っています。</a:t>
            </a:r>
            <a:endParaRPr lang="en-US" altLang="ja-JP" sz="1000" dirty="0">
              <a:latin typeface="ＭＳ Ｐゴシック" panose="020B0600070205080204" pitchFamily="50" charset="-128"/>
            </a:endParaRPr>
          </a:p>
          <a:p>
            <a:r>
              <a:rPr lang="ja-JP" altLang="en-US" sz="1000" dirty="0">
                <a:latin typeface="ＭＳ Ｐゴシック" panose="020B0600070205080204" pitchFamily="50" charset="-128"/>
              </a:rPr>
              <a:t>                                                                       武田記</a:t>
            </a:r>
          </a:p>
        </p:txBody>
      </p:sp>
      <p:pic>
        <p:nvPicPr>
          <p:cNvPr id="74" name="図 73">
            <a:extLst>
              <a:ext uri="{FF2B5EF4-FFF2-40B4-BE49-F238E27FC236}">
                <a16:creationId xmlns:a16="http://schemas.microsoft.com/office/drawing/2014/main" id="{C1AD3224-BFEE-4682-329F-8F2E7E43E53C}"/>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3763758" y="2413479"/>
            <a:ext cx="1735430" cy="1301572"/>
          </a:xfrm>
          <a:prstGeom prst="rect">
            <a:avLst/>
          </a:prstGeom>
        </p:spPr>
      </p:pic>
      <p:pic>
        <p:nvPicPr>
          <p:cNvPr id="78" name="図 77">
            <a:extLst>
              <a:ext uri="{FF2B5EF4-FFF2-40B4-BE49-F238E27FC236}">
                <a16:creationId xmlns:a16="http://schemas.microsoft.com/office/drawing/2014/main" id="{448E8094-0E9B-4228-175A-B34D85AB250B}"/>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5447249" y="2834166"/>
            <a:ext cx="1729774" cy="1297331"/>
          </a:xfrm>
          <a:prstGeom prst="rect">
            <a:avLst/>
          </a:prstGeom>
        </p:spPr>
      </p:pic>
      <p:pic>
        <p:nvPicPr>
          <p:cNvPr id="47" name="図 46" descr="たき火から大量の煙が上がっているイラスト - 無料イラストのIMT ...">
            <a:extLst>
              <a:ext uri="{FF2B5EF4-FFF2-40B4-BE49-F238E27FC236}">
                <a16:creationId xmlns:a16="http://schemas.microsoft.com/office/drawing/2014/main" id="{4C4F8CCD-25C3-7DE3-6B92-7580283E4E8D}"/>
              </a:ext>
            </a:extLst>
          </p:cNvPr>
          <p:cNvPicPr>
            <a:picLocks noChangeAspect="1"/>
          </p:cNvPicPr>
          <p:nvPr/>
        </p:nvPicPr>
        <p:blipFill>
          <a:blip r:embed="rId33"/>
          <a:stretch>
            <a:fillRect/>
          </a:stretch>
        </p:blipFill>
        <p:spPr>
          <a:xfrm>
            <a:off x="2917536" y="4587234"/>
            <a:ext cx="485195" cy="485195"/>
          </a:xfrm>
          <a:prstGeom prst="rect">
            <a:avLst/>
          </a:prstGeom>
        </p:spPr>
      </p:pic>
      <p:pic>
        <p:nvPicPr>
          <p:cNvPr id="77" name="図 76" descr="キノコのイラスト | 商用OKの無料イラスト素材サイト ツカッテ">
            <a:extLst>
              <a:ext uri="{FF2B5EF4-FFF2-40B4-BE49-F238E27FC236}">
                <a16:creationId xmlns:a16="http://schemas.microsoft.com/office/drawing/2014/main" id="{1B4EC133-B398-A827-7EA3-4AEF4632E956}"/>
              </a:ext>
            </a:extLst>
          </p:cNvPr>
          <p:cNvPicPr>
            <a:picLocks noChangeAspect="1"/>
          </p:cNvPicPr>
          <p:nvPr/>
        </p:nvPicPr>
        <p:blipFill>
          <a:blip r:embed="rId34">
            <a:extLst>
              <a:ext uri="{BEBA8EAE-BF5A-486C-A8C5-ECC9F3942E4B}">
                <a14:imgProps xmlns:a14="http://schemas.microsoft.com/office/drawing/2010/main">
                  <a14:imgLayer r:embed="rId35">
                    <a14:imgEffect>
                      <a14:backgroundRemoval t="10000" b="90000" l="10000" r="90000"/>
                    </a14:imgEffect>
                  </a14:imgLayer>
                </a14:imgProps>
              </a:ext>
            </a:extLst>
          </a:blip>
          <a:stretch>
            <a:fillRect/>
          </a:stretch>
        </p:blipFill>
        <p:spPr>
          <a:xfrm>
            <a:off x="3625598" y="7139202"/>
            <a:ext cx="313076" cy="313076"/>
          </a:xfrm>
          <a:prstGeom prst="rect">
            <a:avLst/>
          </a:prstGeom>
        </p:spPr>
      </p:pic>
      <p:sp>
        <p:nvSpPr>
          <p:cNvPr id="81" name="テキスト ボックス 80">
            <a:extLst>
              <a:ext uri="{FF2B5EF4-FFF2-40B4-BE49-F238E27FC236}">
                <a16:creationId xmlns:a16="http://schemas.microsoft.com/office/drawing/2014/main" id="{3610528B-C48F-30E5-9BF3-C133D3758DDE}"/>
              </a:ext>
            </a:extLst>
          </p:cNvPr>
          <p:cNvSpPr txBox="1"/>
          <p:nvPr/>
        </p:nvSpPr>
        <p:spPr>
          <a:xfrm>
            <a:off x="3879132" y="7148588"/>
            <a:ext cx="1806905" cy="246221"/>
          </a:xfrm>
          <a:prstGeom prst="rect">
            <a:avLst/>
          </a:prstGeom>
          <a:noFill/>
        </p:spPr>
        <p:txBody>
          <a:bodyPr wrap="square" rtlCol="0">
            <a:spAutoFit/>
          </a:bodyPr>
          <a:lstStyle/>
          <a:p>
            <a:r>
              <a:rPr kumimoji="1" lang="ja-JP" altLang="en-US" sz="1000" dirty="0">
                <a:solidFill>
                  <a:schemeClr val="accent6">
                    <a:lumMod val="50000"/>
                  </a:schemeClr>
                </a:solidFill>
                <a:latin typeface="HGP創英角ｺﾞｼｯｸUB" panose="020B0900000000000000" pitchFamily="50" charset="-128"/>
                <a:ea typeface="HGP創英角ｺﾞｼｯｸUB" panose="020B0900000000000000" pitchFamily="50" charset="-128"/>
              </a:rPr>
              <a:t>森の恵み観察会（キノコ観察）</a:t>
            </a:r>
          </a:p>
        </p:txBody>
      </p:sp>
      <p:sp>
        <p:nvSpPr>
          <p:cNvPr id="83" name="テキスト ボックス 82">
            <a:extLst>
              <a:ext uri="{FF2B5EF4-FFF2-40B4-BE49-F238E27FC236}">
                <a16:creationId xmlns:a16="http://schemas.microsoft.com/office/drawing/2014/main" id="{6361CFCB-A529-114B-40E5-06C26C15CD65}"/>
              </a:ext>
            </a:extLst>
          </p:cNvPr>
          <p:cNvSpPr txBox="1"/>
          <p:nvPr/>
        </p:nvSpPr>
        <p:spPr>
          <a:xfrm>
            <a:off x="3855969" y="7335967"/>
            <a:ext cx="3392340" cy="215444"/>
          </a:xfrm>
          <a:prstGeom prst="rect">
            <a:avLst/>
          </a:prstGeom>
          <a:noFill/>
        </p:spPr>
        <p:txBody>
          <a:bodyPr wrap="square" rtlCol="0">
            <a:spAutoFit/>
          </a:bodyPr>
          <a:lstStyle/>
          <a:p>
            <a:r>
              <a:rPr kumimoji="1" lang="ja-JP" altLang="en-US" sz="800" b="1" dirty="0">
                <a:latin typeface="+mn-ea"/>
              </a:rPr>
              <a:t>野鳥の森に自生する、いろいろなキノコを楽しみながら観察します。</a:t>
            </a:r>
            <a:endParaRPr kumimoji="1" lang="en-US" altLang="ja-JP" sz="800" b="1" dirty="0">
              <a:latin typeface="+mn-ea"/>
            </a:endParaRPr>
          </a:p>
        </p:txBody>
      </p:sp>
      <p:sp>
        <p:nvSpPr>
          <p:cNvPr id="97" name="テキスト ボックス 96">
            <a:extLst>
              <a:ext uri="{FF2B5EF4-FFF2-40B4-BE49-F238E27FC236}">
                <a16:creationId xmlns:a16="http://schemas.microsoft.com/office/drawing/2014/main" id="{FBE92E85-CF23-5911-DB47-B4BE2E11FB14}"/>
              </a:ext>
            </a:extLst>
          </p:cNvPr>
          <p:cNvSpPr txBox="1"/>
          <p:nvPr/>
        </p:nvSpPr>
        <p:spPr>
          <a:xfrm>
            <a:off x="3759544" y="7468876"/>
            <a:ext cx="1065435" cy="246221"/>
          </a:xfrm>
          <a:prstGeom prst="rect">
            <a:avLst/>
          </a:prstGeom>
          <a:noFill/>
        </p:spPr>
        <p:txBody>
          <a:bodyPr wrap="square" rtlCol="0">
            <a:spAutoFit/>
          </a:bodyPr>
          <a:lstStyle/>
          <a:p>
            <a:r>
              <a:rPr lang="ja-JP" altLang="en-US" sz="1000" b="1" dirty="0"/>
              <a:t>   </a:t>
            </a:r>
            <a:r>
              <a:rPr lang="ja-JP" altLang="en-US" sz="900" b="1" dirty="0"/>
              <a:t>９月２０日</a:t>
            </a:r>
            <a:r>
              <a:rPr lang="ja-JP" altLang="en-US" sz="1000" b="1" dirty="0"/>
              <a:t>（</a:t>
            </a:r>
            <a:r>
              <a:rPr lang="ja-JP" altLang="en-US" sz="1000" b="1" dirty="0">
                <a:solidFill>
                  <a:srgbClr val="FF0000"/>
                </a:solidFill>
              </a:rPr>
              <a:t>日</a:t>
            </a:r>
            <a:r>
              <a:rPr lang="ja-JP" altLang="en-US" sz="1000" b="1" dirty="0"/>
              <a:t>）</a:t>
            </a:r>
            <a:endParaRPr lang="en-US" altLang="ja-JP" sz="1000" b="1" dirty="0"/>
          </a:p>
        </p:txBody>
      </p:sp>
      <p:sp>
        <p:nvSpPr>
          <p:cNvPr id="108" name="テキスト ボックス 107">
            <a:extLst>
              <a:ext uri="{FF2B5EF4-FFF2-40B4-BE49-F238E27FC236}">
                <a16:creationId xmlns:a16="http://schemas.microsoft.com/office/drawing/2014/main" id="{133513E1-D14F-837C-BB08-F03A7A08D2D5}"/>
              </a:ext>
            </a:extLst>
          </p:cNvPr>
          <p:cNvSpPr txBox="1"/>
          <p:nvPr/>
        </p:nvSpPr>
        <p:spPr>
          <a:xfrm>
            <a:off x="4753570" y="7474671"/>
            <a:ext cx="1871025" cy="230832"/>
          </a:xfrm>
          <a:prstGeom prst="rect">
            <a:avLst/>
          </a:prstGeom>
          <a:noFill/>
        </p:spPr>
        <p:txBody>
          <a:bodyPr wrap="none" rtlCol="0">
            <a:spAutoFit/>
          </a:bodyPr>
          <a:lstStyle/>
          <a:p>
            <a:r>
              <a:rPr lang="ja-JP" altLang="en-US" sz="900" b="1" dirty="0"/>
              <a:t>時間 ： </a:t>
            </a:r>
            <a:r>
              <a:rPr lang="ja-JP" altLang="en-US" sz="900" b="1" dirty="0">
                <a:latin typeface="+mj-ea"/>
              </a:rPr>
              <a:t>１０：００～１２：００ </a:t>
            </a:r>
            <a:r>
              <a:rPr lang="en-US" altLang="ja-JP" sz="900" b="1" dirty="0">
                <a:latin typeface="+mj-ea"/>
              </a:rPr>
              <a:t>(</a:t>
            </a:r>
            <a:r>
              <a:rPr lang="ja-JP" altLang="en-US" sz="900" b="1" dirty="0">
                <a:solidFill>
                  <a:srgbClr val="FF0000"/>
                </a:solidFill>
                <a:latin typeface="+mj-ea"/>
              </a:rPr>
              <a:t>要予約</a:t>
            </a:r>
            <a:r>
              <a:rPr lang="ja-JP" altLang="en-US" sz="900" b="1" dirty="0">
                <a:latin typeface="+mj-ea"/>
              </a:rPr>
              <a:t>）</a:t>
            </a:r>
            <a:endParaRPr kumimoji="1" lang="ja-JP" altLang="en-US" sz="900" dirty="0"/>
          </a:p>
        </p:txBody>
      </p:sp>
      <p:sp>
        <p:nvSpPr>
          <p:cNvPr id="82" name="テキスト ボックス 81">
            <a:extLst>
              <a:ext uri="{FF2B5EF4-FFF2-40B4-BE49-F238E27FC236}">
                <a16:creationId xmlns:a16="http://schemas.microsoft.com/office/drawing/2014/main" id="{B9632647-A5B8-9412-9C38-012DE086C6A6}"/>
              </a:ext>
            </a:extLst>
          </p:cNvPr>
          <p:cNvSpPr txBox="1"/>
          <p:nvPr/>
        </p:nvSpPr>
        <p:spPr>
          <a:xfrm>
            <a:off x="3851622" y="7616560"/>
            <a:ext cx="3999477" cy="230832"/>
          </a:xfrm>
          <a:prstGeom prst="rect">
            <a:avLst/>
          </a:prstGeom>
          <a:noFill/>
        </p:spPr>
        <p:txBody>
          <a:bodyPr wrap="square" rtlCol="0">
            <a:spAutoFit/>
          </a:bodyPr>
          <a:lstStyle/>
          <a:p>
            <a:r>
              <a:rPr lang="ja-JP" altLang="en-US" sz="900" b="1" dirty="0"/>
              <a:t>人    数 ：  １５名程度       参 加 料  ：  ５００円</a:t>
            </a:r>
            <a:r>
              <a:rPr lang="ja-JP" altLang="en-US" sz="900" b="1" dirty="0">
                <a:solidFill>
                  <a:srgbClr val="FF0000"/>
                </a:solidFill>
              </a:rPr>
              <a:t>     </a:t>
            </a:r>
            <a:endParaRPr lang="en-US" altLang="ja-JP" sz="900" b="1" dirty="0">
              <a:solidFill>
                <a:srgbClr val="FF0000"/>
              </a:solidFill>
            </a:endParaRPr>
          </a:p>
        </p:txBody>
      </p:sp>
      <p:sp>
        <p:nvSpPr>
          <p:cNvPr id="85" name="テキスト ボックス 84">
            <a:extLst>
              <a:ext uri="{FF2B5EF4-FFF2-40B4-BE49-F238E27FC236}">
                <a16:creationId xmlns:a16="http://schemas.microsoft.com/office/drawing/2014/main" id="{758023CC-D6A7-9A90-92D6-E9164EE4CE22}"/>
              </a:ext>
            </a:extLst>
          </p:cNvPr>
          <p:cNvSpPr txBox="1"/>
          <p:nvPr/>
        </p:nvSpPr>
        <p:spPr>
          <a:xfrm>
            <a:off x="5458290" y="4128500"/>
            <a:ext cx="1868422" cy="261610"/>
          </a:xfrm>
          <a:prstGeom prst="rect">
            <a:avLst/>
          </a:prstGeom>
          <a:noFill/>
        </p:spPr>
        <p:txBody>
          <a:bodyPr wrap="square" rtlCol="0">
            <a:spAutoFit/>
          </a:bodyPr>
          <a:lstStyle/>
          <a:p>
            <a:r>
              <a:rPr kumimoji="1" lang="en-US" altLang="ja-JP" sz="1100" dirty="0"/>
              <a:t>【</a:t>
            </a:r>
            <a:r>
              <a:rPr kumimoji="1" lang="ja-JP" altLang="en-US" sz="1100" dirty="0"/>
              <a:t>羽化の貴重な瞬間です</a:t>
            </a:r>
            <a:r>
              <a:rPr kumimoji="1" lang="en-US" altLang="ja-JP" sz="1100" dirty="0"/>
              <a:t>】</a:t>
            </a:r>
            <a:endParaRPr kumimoji="1" lang="ja-JP" altLang="en-US" sz="1100" dirty="0"/>
          </a:p>
        </p:txBody>
      </p:sp>
      <p:sp>
        <p:nvSpPr>
          <p:cNvPr id="87" name="テキスト ボックス 86">
            <a:extLst>
              <a:ext uri="{FF2B5EF4-FFF2-40B4-BE49-F238E27FC236}">
                <a16:creationId xmlns:a16="http://schemas.microsoft.com/office/drawing/2014/main" id="{57C53D6B-7BFD-FE6D-90D8-6AAC566057ED}"/>
              </a:ext>
            </a:extLst>
          </p:cNvPr>
          <p:cNvSpPr txBox="1"/>
          <p:nvPr/>
        </p:nvSpPr>
        <p:spPr>
          <a:xfrm>
            <a:off x="3730463" y="3755544"/>
            <a:ext cx="1749197" cy="430887"/>
          </a:xfrm>
          <a:prstGeom prst="rect">
            <a:avLst/>
          </a:prstGeom>
          <a:noFill/>
        </p:spPr>
        <p:txBody>
          <a:bodyPr wrap="none" rtlCol="0">
            <a:spAutoFit/>
          </a:bodyPr>
          <a:lstStyle/>
          <a:p>
            <a:r>
              <a:rPr kumimoji="1" lang="en-US" altLang="ja-JP" sz="1100" dirty="0"/>
              <a:t>【</a:t>
            </a:r>
            <a:r>
              <a:rPr kumimoji="1" lang="ja-JP" altLang="en-US" sz="1100" dirty="0"/>
              <a:t>クワガタ界の武将</a:t>
            </a:r>
            <a:endParaRPr kumimoji="1" lang="en-US" altLang="ja-JP" sz="1100" dirty="0"/>
          </a:p>
          <a:p>
            <a:r>
              <a:rPr lang="ja-JP" altLang="en-US" sz="1100"/>
              <a:t>                             </a:t>
            </a:r>
            <a:r>
              <a:rPr kumimoji="1" lang="ja-JP" altLang="en-US" sz="1100"/>
              <a:t>真田幸村</a:t>
            </a:r>
            <a:r>
              <a:rPr kumimoji="1" lang="en-US" altLang="ja-JP" sz="1100"/>
              <a:t>】</a:t>
            </a:r>
            <a:endParaRPr kumimoji="1" lang="ja-JP" altLang="en-US" sz="1100" dirty="0"/>
          </a:p>
        </p:txBody>
      </p:sp>
      <p:sp>
        <p:nvSpPr>
          <p:cNvPr id="88" name="テキスト ボックス 87">
            <a:extLst>
              <a:ext uri="{FF2B5EF4-FFF2-40B4-BE49-F238E27FC236}">
                <a16:creationId xmlns:a16="http://schemas.microsoft.com/office/drawing/2014/main" id="{6C7CEE49-7E7D-869F-3BB8-FFA0A7FC15F4}"/>
              </a:ext>
            </a:extLst>
          </p:cNvPr>
          <p:cNvSpPr txBox="1"/>
          <p:nvPr/>
        </p:nvSpPr>
        <p:spPr>
          <a:xfrm>
            <a:off x="3815819" y="6847525"/>
            <a:ext cx="1601721" cy="230832"/>
          </a:xfrm>
          <a:prstGeom prst="rect">
            <a:avLst/>
          </a:prstGeom>
          <a:noFill/>
        </p:spPr>
        <p:txBody>
          <a:bodyPr wrap="none" rtlCol="0">
            <a:spAutoFit/>
          </a:bodyPr>
          <a:lstStyle/>
          <a:p>
            <a:r>
              <a:rPr lang="en-US" altLang="ja-JP" sz="900" dirty="0">
                <a:latin typeface="ＭＳ Ｐゴシック" panose="020B0600070205080204" pitchFamily="50" charset="-128"/>
              </a:rPr>
              <a:t>【</a:t>
            </a:r>
            <a:r>
              <a:rPr lang="ja-JP" altLang="en-US" sz="900" dirty="0">
                <a:latin typeface="ＭＳ Ｐゴシック" panose="020B0600070205080204" pitchFamily="50" charset="-128"/>
              </a:rPr>
              <a:t>自然に溶け込む薪ストーブ</a:t>
            </a:r>
            <a:r>
              <a:rPr lang="en-US" altLang="ja-JP" sz="900" dirty="0">
                <a:latin typeface="ＭＳ Ｐゴシック" panose="020B0600070205080204" pitchFamily="50" charset="-128"/>
              </a:rPr>
              <a:t>】</a:t>
            </a:r>
            <a:endParaRPr kumimoji="1" lang="ja-JP" altLang="en-US" sz="900" dirty="0"/>
          </a:p>
        </p:txBody>
      </p:sp>
      <p:sp>
        <p:nvSpPr>
          <p:cNvPr id="89" name="テキスト ボックス 88">
            <a:extLst>
              <a:ext uri="{FF2B5EF4-FFF2-40B4-BE49-F238E27FC236}">
                <a16:creationId xmlns:a16="http://schemas.microsoft.com/office/drawing/2014/main" id="{1589C423-D113-F197-B86C-97C9542F5105}"/>
              </a:ext>
            </a:extLst>
          </p:cNvPr>
          <p:cNvSpPr txBox="1"/>
          <p:nvPr/>
        </p:nvSpPr>
        <p:spPr>
          <a:xfrm>
            <a:off x="5703796" y="6840859"/>
            <a:ext cx="1157689" cy="246221"/>
          </a:xfrm>
          <a:prstGeom prst="rect">
            <a:avLst/>
          </a:prstGeom>
          <a:noFill/>
        </p:spPr>
        <p:txBody>
          <a:bodyPr wrap="none" rtlCol="0">
            <a:spAutoFit/>
          </a:bodyPr>
          <a:lstStyle/>
          <a:p>
            <a:r>
              <a:rPr kumimoji="1" lang="en-US" altLang="ja-JP" sz="1000" dirty="0"/>
              <a:t>【</a:t>
            </a:r>
            <a:r>
              <a:rPr kumimoji="1" lang="ja-JP" altLang="en-US" sz="1000" dirty="0"/>
              <a:t>カシナガの駆除</a:t>
            </a:r>
            <a:r>
              <a:rPr kumimoji="1" lang="en-US" altLang="ja-JP" sz="1000" dirty="0"/>
              <a:t>】</a:t>
            </a:r>
          </a:p>
        </p:txBody>
      </p:sp>
      <p:pic>
        <p:nvPicPr>
          <p:cNvPr id="91" name="図 90" descr="ノコギリクワガタのイラスト素材 [1756932] - PIXTA">
            <a:extLst>
              <a:ext uri="{FF2B5EF4-FFF2-40B4-BE49-F238E27FC236}">
                <a16:creationId xmlns:a16="http://schemas.microsoft.com/office/drawing/2014/main" id="{C760D301-93B9-7F0D-7105-0F24E1B8D913}"/>
              </a:ext>
            </a:extLst>
          </p:cNvPr>
          <p:cNvPicPr>
            <a:picLocks noChangeAspect="1"/>
          </p:cNvPicPr>
          <p:nvPr/>
        </p:nvPicPr>
        <p:blipFill>
          <a:blip r:embed="rId36">
            <a:extLst>
              <a:ext uri="{BEBA8EAE-BF5A-486C-A8C5-ECC9F3942E4B}">
                <a14:imgProps xmlns:a14="http://schemas.microsoft.com/office/drawing/2010/main">
                  <a14:imgLayer r:embed="rId37">
                    <a14:imgEffect>
                      <a14:backgroundRemoval t="9000" b="90000" l="9921" r="98413">
                        <a14:foregroundMark x1="75000" y1="9000" x2="75000" y2="9000"/>
                        <a14:foregroundMark x1="85317" y1="13000" x2="85317" y2="13000"/>
                        <a14:foregroundMark x1="88889" y1="13000" x2="88889" y2="13000"/>
                        <a14:foregroundMark x1="90476" y1="15000" x2="90476" y2="15000"/>
                        <a14:foregroundMark x1="96032" y1="18000" x2="96032" y2="18000"/>
                        <a14:foregroundMark x1="98413" y1="18000" x2="98413" y2="18000"/>
                      </a14:backgroundRemoval>
                    </a14:imgEffect>
                  </a14:imgLayer>
                </a14:imgProps>
              </a:ext>
            </a:extLst>
          </a:blip>
          <a:stretch>
            <a:fillRect/>
          </a:stretch>
        </p:blipFill>
        <p:spPr>
          <a:xfrm rot="20571378">
            <a:off x="134164" y="1925331"/>
            <a:ext cx="786150" cy="545061"/>
          </a:xfrm>
          <a:prstGeom prst="rect">
            <a:avLst/>
          </a:prstGeom>
        </p:spPr>
      </p:pic>
    </p:spTree>
    <p:extLst>
      <p:ext uri="{BB962C8B-B14F-4D97-AF65-F5344CB8AC3E}">
        <p14:creationId xmlns:p14="http://schemas.microsoft.com/office/powerpoint/2010/main" val="183928858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kumimoji="1" sz="1100" dirty="0" smtClean="0"/>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24227</TotalTime>
  <Words>950</Words>
  <Application>Microsoft Office PowerPoint</Application>
  <PresentationFormat>ユーザー設定</PresentationFormat>
  <Paragraphs>71</Paragraphs>
  <Slides>1</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vt:i4>
      </vt:variant>
    </vt:vector>
  </HeadingPairs>
  <TitlesOfParts>
    <vt:vector size="10" baseType="lpstr">
      <vt:lpstr>AR Pゴシック体S</vt:lpstr>
      <vt:lpstr>HGP創英角ｺﾞｼｯｸUB</vt:lpstr>
      <vt:lpstr>HGP創英角ﾎﾟｯﾌﾟ体</vt:lpstr>
      <vt:lpstr>HGS創英角ﾎﾟｯﾌﾟ体</vt:lpstr>
      <vt:lpstr>ＭＳ Ｐゴシック</vt:lpstr>
      <vt:lpstr>AlphabetSoup Tilt BT</vt:lpstr>
      <vt:lpstr>Arial</vt:lpstr>
      <vt:lpstr>Calibri</vt:lpstr>
      <vt:lpstr>Office ​​テーマ</vt:lpstr>
      <vt:lpstr>PowerPoint プレゼンテーション</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kotori3</dc:creator>
  <cp:lastModifiedBy>はうす ことり</cp:lastModifiedBy>
  <cp:revision>1019</cp:revision>
  <cp:lastPrinted>2026-08-19T03:27:45Z</cp:lastPrinted>
  <dcterms:created xsi:type="dcterms:W3CDTF">2018-09-22T04:33:14Z</dcterms:created>
  <dcterms:modified xsi:type="dcterms:W3CDTF">2026-08-23T00:38:27Z</dcterms:modified>
</cp:coreProperties>
</file>